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sldIdLst>
    <p:sldId id="256" r:id="rId2"/>
    <p:sldId id="257" r:id="rId3"/>
    <p:sldId id="270" r:id="rId4"/>
    <p:sldId id="279" r:id="rId5"/>
    <p:sldId id="258" r:id="rId6"/>
    <p:sldId id="259" r:id="rId7"/>
    <p:sldId id="260" r:id="rId8"/>
    <p:sldId id="261" r:id="rId9"/>
    <p:sldId id="262" r:id="rId10"/>
    <p:sldId id="263" r:id="rId11"/>
    <p:sldId id="264" r:id="rId12"/>
    <p:sldId id="265" r:id="rId13"/>
    <p:sldId id="266" r:id="rId14"/>
    <p:sldId id="267" r:id="rId15"/>
    <p:sldId id="268" r:id="rId16"/>
    <p:sldId id="271" r:id="rId17"/>
    <p:sldId id="269" r:id="rId18"/>
    <p:sldId id="272" r:id="rId19"/>
    <p:sldId id="278" r:id="rId20"/>
    <p:sldId id="291" r:id="rId21"/>
    <p:sldId id="280" r:id="rId22"/>
    <p:sldId id="281" r:id="rId23"/>
    <p:sldId id="274" r:id="rId24"/>
    <p:sldId id="275" r:id="rId25"/>
    <p:sldId id="276" r:id="rId26"/>
    <p:sldId id="282" r:id="rId27"/>
    <p:sldId id="284" r:id="rId28"/>
    <p:sldId id="283" r:id="rId29"/>
    <p:sldId id="285" r:id="rId30"/>
    <p:sldId id="277" r:id="rId31"/>
    <p:sldId id="286" r:id="rId32"/>
    <p:sldId id="287" r:id="rId33"/>
    <p:sldId id="288" r:id="rId34"/>
    <p:sldId id="289" r:id="rId35"/>
    <p:sldId id="290" r:id="rId3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aximized">
    <p:restoredLeft sz="16912" autoAdjust="0"/>
    <p:restoredTop sz="94660"/>
  </p:normalViewPr>
  <p:slideViewPr>
    <p:cSldViewPr>
      <p:cViewPr>
        <p:scale>
          <a:sx n="75" d="100"/>
          <a:sy n="75" d="100"/>
        </p:scale>
        <p:origin x="-1002" y="30"/>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1"/>
      </p:bgRef>
    </p:bg>
    <p:spTree>
      <p:nvGrpSpPr>
        <p:cNvPr id="1" name=""/>
        <p:cNvGrpSpPr/>
        <p:nvPr/>
      </p:nvGrpSpPr>
      <p:grpSpPr>
        <a:xfrm>
          <a:off x="0" y="0"/>
          <a:ext cx="0" cy="0"/>
          <a:chOff x="0" y="0"/>
          <a:chExt cx="0" cy="0"/>
        </a:xfrm>
      </p:grpSpPr>
      <p:sp>
        <p:nvSpPr>
          <p:cNvPr id="8" name="Title 7"/>
          <p:cNvSpPr>
            <a:spLocks noGrp="1"/>
          </p:cNvSpPr>
          <p:nvPr>
            <p:ph type="ctrTitle"/>
          </p:nvPr>
        </p:nvSpPr>
        <p:spPr>
          <a:xfrm>
            <a:off x="2286000" y="3124200"/>
            <a:ext cx="6172200" cy="1894362"/>
          </a:xfrm>
        </p:spPr>
        <p:txBody>
          <a:bodyPr/>
          <a:lstStyle>
            <a:lvl1pPr>
              <a:defRPr b="1"/>
            </a:lvl1pPr>
          </a:lstStyle>
          <a:p>
            <a:r>
              <a:rPr kumimoji="0" lang="en-US" smtClean="0"/>
              <a:t>Click to edit Master title style</a:t>
            </a:r>
            <a:endParaRPr kumimoji="0" lang="en-US"/>
          </a:p>
        </p:txBody>
      </p:sp>
      <p:sp>
        <p:nvSpPr>
          <p:cNvPr id="9" name="Subtitle 8"/>
          <p:cNvSpPr>
            <a:spLocks noGrp="1"/>
          </p:cNvSpPr>
          <p:nvPr>
            <p:ph type="subTitle" idx="1"/>
          </p:nvPr>
        </p:nvSpPr>
        <p:spPr>
          <a:xfrm>
            <a:off x="2286000" y="5003322"/>
            <a:ext cx="6172200" cy="1371600"/>
          </a:xfrm>
        </p:spPr>
        <p:txBody>
          <a:bodyPr/>
          <a:lstStyle>
            <a:lvl1pPr marL="0" indent="0" algn="l">
              <a:buNone/>
              <a:defRPr sz="1800" b="1">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bwMode="auto">
          <a:xfrm rot="5400000">
            <a:off x="7764621" y="1174097"/>
            <a:ext cx="2286000" cy="381000"/>
          </a:xfrm>
        </p:spPr>
        <p:txBody>
          <a:bodyPr/>
          <a:lstStyle/>
          <a:p>
            <a:fld id="{45A8619E-E015-4FC6-94BF-44A3671DF419}" type="datetimeFigureOut">
              <a:rPr lang="en-US" smtClean="0"/>
              <a:pPr/>
              <a:t>4/16/2013</a:t>
            </a:fld>
            <a:endParaRPr lang="en-US" dirty="0"/>
          </a:p>
        </p:txBody>
      </p:sp>
      <p:sp>
        <p:nvSpPr>
          <p:cNvPr id="17" name="Footer Placeholder 16"/>
          <p:cNvSpPr>
            <a:spLocks noGrp="1"/>
          </p:cNvSpPr>
          <p:nvPr>
            <p:ph type="ftr" sz="quarter" idx="11"/>
          </p:nvPr>
        </p:nvSpPr>
        <p:spPr bwMode="auto">
          <a:xfrm rot="5400000">
            <a:off x="7077269" y="4181669"/>
            <a:ext cx="3657600" cy="384048"/>
          </a:xfrm>
        </p:spPr>
        <p:txBody>
          <a:bodyPr/>
          <a:lstStyle/>
          <a:p>
            <a:endParaRPr lang="en-US" dirty="0"/>
          </a:p>
        </p:txBody>
      </p:sp>
      <p:sp>
        <p:nvSpPr>
          <p:cNvPr id="10" name="Rectangle 9"/>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2" name="Rectangle 11"/>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4" name="Rectangle 13"/>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9" name="Rectangle 18"/>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1" name="Straight Connector 10"/>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8" name="Straight Connector 17"/>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0" name="Straight Connector 19"/>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6" name="Straight Connector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5" name="Straight Connector 14"/>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2" name="Straight Connector 21"/>
          <p:cNvSpPr>
            <a:spLocks noChangeShapeType="1"/>
          </p:cNvSpPr>
          <p:nvPr/>
        </p:nvSpPr>
        <p:spPr bwMode="auto">
          <a:xfrm>
            <a:off x="9113856"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7" name="Rectangle 26"/>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Oval 20"/>
          <p:cNvSpPr/>
          <p:nvPr/>
        </p:nvSpPr>
        <p:spPr bwMode="auto">
          <a:xfrm>
            <a:off x="609600" y="3429000"/>
            <a:ext cx="1295400" cy="1295400"/>
          </a:xfrm>
          <a:prstGeom prst="ellipse">
            <a:avLst/>
          </a:prstGeom>
          <a:solidFill>
            <a:schemeClr val="accent1"/>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Oval 22"/>
          <p:cNvSpPr/>
          <p:nvPr/>
        </p:nvSpPr>
        <p:spPr bwMode="auto">
          <a:xfrm>
            <a:off x="1309632"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4" name="Oval 23"/>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Oval 25"/>
          <p:cNvSpPr/>
          <p:nvPr/>
        </p:nvSpPr>
        <p:spPr bwMode="auto">
          <a:xfrm>
            <a:off x="1664208" y="5788152"/>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5" name="Oval 24"/>
          <p:cNvSpPr/>
          <p:nvPr/>
        </p:nvSpPr>
        <p:spPr>
          <a:xfrm>
            <a:off x="1905000" y="4495800"/>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9" name="Slide Number Placeholder 28"/>
          <p:cNvSpPr>
            <a:spLocks noGrp="1"/>
          </p:cNvSpPr>
          <p:nvPr>
            <p:ph type="sldNum" sz="quarter" idx="12"/>
          </p:nvPr>
        </p:nvSpPr>
        <p:spPr bwMode="auto">
          <a:xfrm>
            <a:off x="1325544" y="4928702"/>
            <a:ext cx="609600" cy="517524"/>
          </a:xfrm>
        </p:spPr>
        <p:txBody>
          <a:bodyPr/>
          <a:lstStyle/>
          <a:p>
            <a:fld id="{F116C75F-2DC9-4B1B-B674-FF1972C6371B}" type="slidenum">
              <a:rPr lang="en-US" smtClean="0"/>
              <a:pPr/>
              <a:t>‹#›</a:t>
            </a:fld>
            <a:endParaRPr 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45A8619E-E015-4FC6-94BF-44A3671DF419}" type="datetimeFigureOut">
              <a:rPr lang="en-US" smtClean="0"/>
              <a:pPr/>
              <a:t>4/16/2013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F116C75F-2DC9-4B1B-B674-FF1972C6371B}" type="slidenum">
              <a:rPr lang="en-US" smtClean="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1676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45A8619E-E015-4FC6-94BF-44A3671DF419}" type="datetimeFigureOut">
              <a:rPr lang="en-US" smtClean="0"/>
              <a:pPr/>
              <a:t>4/16/2013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F116C75F-2DC9-4B1B-B674-FF1972C6371B}" type="slidenum">
              <a:rPr lang="en-US" smtClean="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8" name="Content Placeholder 7"/>
          <p:cNvSpPr>
            <a:spLocks noGrp="1"/>
          </p:cNvSpPr>
          <p:nvPr>
            <p:ph sz="quarter" idx="1"/>
          </p:nvPr>
        </p:nvSpPr>
        <p:spPr>
          <a:xfrm>
            <a:off x="457200" y="1600200"/>
            <a:ext cx="7467600" cy="4873752"/>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4"/>
          </p:nvPr>
        </p:nvSpPr>
        <p:spPr/>
        <p:txBody>
          <a:bodyPr rtlCol="0"/>
          <a:lstStyle/>
          <a:p>
            <a:fld id="{45A8619E-E015-4FC6-94BF-44A3671DF419}" type="datetimeFigureOut">
              <a:rPr lang="en-US" smtClean="0"/>
              <a:pPr/>
              <a:t>4/16/2013</a:t>
            </a:fld>
            <a:endParaRPr lang="en-US" dirty="0"/>
          </a:p>
        </p:txBody>
      </p:sp>
      <p:sp>
        <p:nvSpPr>
          <p:cNvPr id="9" name="Slide Number Placeholder 8"/>
          <p:cNvSpPr>
            <a:spLocks noGrp="1"/>
          </p:cNvSpPr>
          <p:nvPr>
            <p:ph type="sldNum" sz="quarter" idx="15"/>
          </p:nvPr>
        </p:nvSpPr>
        <p:spPr/>
        <p:txBody>
          <a:bodyPr rtlCol="0"/>
          <a:lstStyle/>
          <a:p>
            <a:fld id="{F116C75F-2DC9-4B1B-B674-FF1972C6371B}" type="slidenum">
              <a:rPr lang="en-US" smtClean="0"/>
              <a:pPr/>
              <a:t>‹#›</a:t>
            </a:fld>
            <a:endParaRPr lang="en-US" dirty="0"/>
          </a:p>
        </p:txBody>
      </p:sp>
      <p:sp>
        <p:nvSpPr>
          <p:cNvPr id="10" name="Footer Placeholder 9"/>
          <p:cNvSpPr>
            <a:spLocks noGrp="1"/>
          </p:cNvSpPr>
          <p:nvPr>
            <p:ph type="ftr" sz="quarter" idx="16"/>
          </p:nvPr>
        </p:nvSpPr>
        <p:spPr/>
        <p:txBody>
          <a:bodyPr rtlCol="0"/>
          <a:lstStyle/>
          <a:p>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2286000" y="2895600"/>
            <a:ext cx="6172200" cy="2053590"/>
          </a:xfrm>
        </p:spPr>
        <p:txBody>
          <a:bodyPr/>
          <a:lstStyle>
            <a:lvl1pPr algn="l">
              <a:buNone/>
              <a:defRPr sz="3000" b="1" cap="small" baseline="0"/>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2286000" y="5010150"/>
            <a:ext cx="6172200" cy="1371600"/>
          </a:xfrm>
        </p:spPr>
        <p:txBody>
          <a:bodyPr anchor="t"/>
          <a:lstStyle>
            <a:lvl1pPr marL="0" indent="0">
              <a:buNone/>
              <a:defRPr sz="1800" b="1">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bwMode="auto">
          <a:xfrm rot="5400000">
            <a:off x="7763256" y="1170432"/>
            <a:ext cx="2286000" cy="381000"/>
          </a:xfrm>
        </p:spPr>
        <p:txBody>
          <a:bodyPr/>
          <a:lstStyle/>
          <a:p>
            <a:fld id="{45A8619E-E015-4FC6-94BF-44A3671DF419}" type="datetimeFigureOut">
              <a:rPr lang="en-US" smtClean="0"/>
              <a:pPr/>
              <a:t>4/16/2013</a:t>
            </a:fld>
            <a:endParaRPr lang="en-US" dirty="0"/>
          </a:p>
        </p:txBody>
      </p:sp>
      <p:sp>
        <p:nvSpPr>
          <p:cNvPr id="5" name="Footer Placeholder 4"/>
          <p:cNvSpPr>
            <a:spLocks noGrp="1"/>
          </p:cNvSpPr>
          <p:nvPr>
            <p:ph type="ftr" sz="quarter" idx="11"/>
          </p:nvPr>
        </p:nvSpPr>
        <p:spPr bwMode="auto">
          <a:xfrm rot="5400000">
            <a:off x="7077456" y="4178808"/>
            <a:ext cx="3657600" cy="384048"/>
          </a:xfrm>
        </p:spPr>
        <p:txBody>
          <a:bodyPr/>
          <a:lstStyle/>
          <a:p>
            <a:endParaRPr lang="en-US" dirty="0"/>
          </a:p>
        </p:txBody>
      </p:sp>
      <p:sp>
        <p:nvSpPr>
          <p:cNvPr id="9" name="Rectangle 8"/>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0" name="Rectangle 9"/>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1" name="Rectangle 10"/>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2" name="Rectangle 11"/>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3" name="Straight Connector 12"/>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4" name="Straight Connector 13"/>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5" name="Straight Connector 14"/>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6" name="Straight Connector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7" name="Straight Connector 16"/>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8" name="Rectangle 17"/>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9" name="Oval 18"/>
          <p:cNvSpPr/>
          <p:nvPr/>
        </p:nvSpPr>
        <p:spPr bwMode="auto">
          <a:xfrm>
            <a:off x="609600" y="3429000"/>
            <a:ext cx="1295400" cy="129540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0" name="Oval 19"/>
          <p:cNvSpPr/>
          <p:nvPr/>
        </p:nvSpPr>
        <p:spPr bwMode="auto">
          <a:xfrm>
            <a:off x="1324704"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Oval 20"/>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Oval 21"/>
          <p:cNvSpPr/>
          <p:nvPr/>
        </p:nvSpPr>
        <p:spPr bwMode="auto">
          <a:xfrm>
            <a:off x="1664208" y="5791200"/>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Oval 22"/>
          <p:cNvSpPr/>
          <p:nvPr/>
        </p:nvSpPr>
        <p:spPr bwMode="auto">
          <a:xfrm>
            <a:off x="1879040" y="4479888"/>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Straight Connector 25"/>
          <p:cNvSpPr>
            <a:spLocks noChangeShapeType="1"/>
          </p:cNvSpPr>
          <p:nvPr/>
        </p:nvSpPr>
        <p:spPr bwMode="auto">
          <a:xfrm>
            <a:off x="9097944"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6" name="Slide Number Placeholder 5"/>
          <p:cNvSpPr>
            <a:spLocks noGrp="1"/>
          </p:cNvSpPr>
          <p:nvPr>
            <p:ph type="sldNum" sz="quarter" idx="12"/>
          </p:nvPr>
        </p:nvSpPr>
        <p:spPr bwMode="auto">
          <a:xfrm>
            <a:off x="1340616" y="4928702"/>
            <a:ext cx="609600" cy="517524"/>
          </a:xfrm>
        </p:spPr>
        <p:txBody>
          <a:bodyPr/>
          <a:lstStyle/>
          <a:p>
            <a:fld id="{F116C75F-2DC9-4B1B-B674-FF1972C6371B}" type="slidenum">
              <a:rPr lang="en-US" smtClean="0"/>
              <a:pPr/>
              <a:t>‹#›</a:t>
            </a:fld>
            <a:endParaRPr lang="en-US" dirty="0"/>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45A8619E-E015-4FC6-94BF-44A3671DF419}" type="datetimeFigureOut">
              <a:rPr lang="en-US" smtClean="0"/>
              <a:pPr/>
              <a:t>4/16/2013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F116C75F-2DC9-4B1B-B674-FF1972C6371B}" type="slidenum">
              <a:rPr lang="en-US" smtClean="0"/>
              <a:pPr/>
              <a:t>‹#›</a:t>
            </a:fld>
            <a:endParaRPr lang="en-US" dirty="0"/>
          </a:p>
        </p:txBody>
      </p:sp>
      <p:sp>
        <p:nvSpPr>
          <p:cNvPr id="9" name="Content Placeholder 8"/>
          <p:cNvSpPr>
            <a:spLocks noGrp="1"/>
          </p:cNvSpPr>
          <p:nvPr>
            <p:ph sz="quarter" idx="1"/>
          </p:nvPr>
        </p:nvSpPr>
        <p:spPr>
          <a:xfrm>
            <a:off x="457200" y="1600200"/>
            <a:ext cx="36576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270248" y="1600200"/>
            <a:ext cx="36576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7543800" cy="1143000"/>
          </a:xfrm>
        </p:spPr>
        <p:txBody>
          <a:bodyPr anchor="b"/>
          <a:lstStyle>
            <a:lvl1pPr>
              <a:defRPr/>
            </a:lvl1pPr>
          </a:lstStyle>
          <a:p>
            <a:r>
              <a:rPr kumimoji="0" lang="en-US" smtClean="0"/>
              <a:t>Click to edit Master title style</a:t>
            </a:r>
            <a:endParaRPr kumimoji="0" lang="en-US"/>
          </a:p>
        </p:txBody>
      </p:sp>
      <p:sp>
        <p:nvSpPr>
          <p:cNvPr id="7" name="Date Placeholder 6"/>
          <p:cNvSpPr>
            <a:spLocks noGrp="1"/>
          </p:cNvSpPr>
          <p:nvPr>
            <p:ph type="dt" sz="half" idx="10"/>
          </p:nvPr>
        </p:nvSpPr>
        <p:spPr/>
        <p:txBody>
          <a:bodyPr/>
          <a:lstStyle/>
          <a:p>
            <a:fld id="{45A8619E-E015-4FC6-94BF-44A3671DF419}" type="datetimeFigureOut">
              <a:rPr lang="en-US" smtClean="0"/>
              <a:pPr/>
              <a:t>4/16/2013</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F116C75F-2DC9-4B1B-B674-FF1972C6371B}" type="slidenum">
              <a:rPr lang="en-US" smtClean="0"/>
              <a:pPr/>
              <a:t>‹#›</a:t>
            </a:fld>
            <a:endParaRPr lang="en-US" dirty="0"/>
          </a:p>
        </p:txBody>
      </p:sp>
      <p:sp>
        <p:nvSpPr>
          <p:cNvPr id="11" name="Content Placeholder 10"/>
          <p:cNvSpPr>
            <a:spLocks noGrp="1"/>
          </p:cNvSpPr>
          <p:nvPr>
            <p:ph sz="quarter" idx="2"/>
          </p:nvPr>
        </p:nvSpPr>
        <p:spPr>
          <a:xfrm>
            <a:off x="457200" y="2362200"/>
            <a:ext cx="3657600" cy="38862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371975" y="2362200"/>
            <a:ext cx="3657600" cy="38862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2" name="Text Placeholder 11"/>
          <p:cNvSpPr>
            <a:spLocks noGrp="1"/>
          </p:cNvSpPr>
          <p:nvPr>
            <p:ph type="body" sz="quarter" idx="1"/>
          </p:nvPr>
        </p:nvSpPr>
        <p:spPr>
          <a:xfrm>
            <a:off x="4572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
        <p:nvSpPr>
          <p:cNvPr id="14" name="Text Placeholder 13"/>
          <p:cNvSpPr>
            <a:spLocks noGrp="1"/>
          </p:cNvSpPr>
          <p:nvPr>
            <p:ph type="body" sz="quarter" idx="3"/>
          </p:nvPr>
        </p:nvSpPr>
        <p:spPr>
          <a:xfrm>
            <a:off x="43434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6" name="Date Placeholder 5"/>
          <p:cNvSpPr>
            <a:spLocks noGrp="1"/>
          </p:cNvSpPr>
          <p:nvPr>
            <p:ph type="dt" sz="half" idx="10"/>
          </p:nvPr>
        </p:nvSpPr>
        <p:spPr/>
        <p:txBody>
          <a:bodyPr rtlCol="0"/>
          <a:lstStyle/>
          <a:p>
            <a:fld id="{45A8619E-E015-4FC6-94BF-44A3671DF419}" type="datetimeFigureOut">
              <a:rPr lang="en-US" smtClean="0"/>
              <a:pPr/>
              <a:t>4/16/2013</a:t>
            </a:fld>
            <a:endParaRPr lang="en-US" dirty="0"/>
          </a:p>
        </p:txBody>
      </p:sp>
      <p:sp>
        <p:nvSpPr>
          <p:cNvPr id="7" name="Slide Number Placeholder 6"/>
          <p:cNvSpPr>
            <a:spLocks noGrp="1"/>
          </p:cNvSpPr>
          <p:nvPr>
            <p:ph type="sldNum" sz="quarter" idx="11"/>
          </p:nvPr>
        </p:nvSpPr>
        <p:spPr/>
        <p:txBody>
          <a:bodyPr rtlCol="0"/>
          <a:lstStyle/>
          <a:p>
            <a:fld id="{F116C75F-2DC9-4B1B-B674-FF1972C6371B}" type="slidenum">
              <a:rPr lang="en-US" smtClean="0"/>
              <a:pPr/>
              <a:t>‹#›</a:t>
            </a:fld>
            <a:endParaRPr lang="en-US" dirty="0"/>
          </a:p>
        </p:txBody>
      </p:sp>
      <p:sp>
        <p:nvSpPr>
          <p:cNvPr id="8" name="Footer Placeholder 7"/>
          <p:cNvSpPr>
            <a:spLocks noGrp="1"/>
          </p:cNvSpPr>
          <p:nvPr>
            <p:ph type="ftr" sz="quarter" idx="12"/>
          </p:nvPr>
        </p:nvSpPr>
        <p:spPr/>
        <p:txBody>
          <a:bodyPr rtlCol="0"/>
          <a:lstStyle/>
          <a:p>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5A8619E-E015-4FC6-94BF-44A3671DF419}" type="datetimeFigureOut">
              <a:rPr lang="en-US" smtClean="0"/>
              <a:pPr/>
              <a:t>4/16/2013</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F116C75F-2DC9-4B1B-B674-FF1972C6371B}" type="slidenum">
              <a:rPr lang="en-US" smtClean="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1">
        <a:schemeClr val="bg1"/>
      </p:bgRef>
    </p:bg>
    <p:spTree>
      <p:nvGrpSpPr>
        <p:cNvPr id="1" name=""/>
        <p:cNvGrpSpPr/>
        <p:nvPr/>
      </p:nvGrpSpPr>
      <p:grpSpPr>
        <a:xfrm>
          <a:off x="0" y="0"/>
          <a:ext cx="0" cy="0"/>
          <a:chOff x="0" y="0"/>
          <a:chExt cx="0" cy="0"/>
        </a:xfrm>
      </p:grpSpPr>
      <p:sp>
        <p:nvSpPr>
          <p:cNvPr id="10" name="Straight Connector 9"/>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 name="Title 1"/>
          <p:cNvSpPr>
            <a:spLocks noGrp="1"/>
          </p:cNvSpPr>
          <p:nvPr>
            <p:ph type="title"/>
          </p:nvPr>
        </p:nvSpPr>
        <p:spPr>
          <a:xfrm rot="5400000">
            <a:off x="3371850" y="3200400"/>
            <a:ext cx="6309360" cy="457200"/>
          </a:xfrm>
        </p:spPr>
        <p:txBody>
          <a:bodyPr anchor="b"/>
          <a:lstStyle>
            <a:lvl1pPr algn="l">
              <a:buNone/>
              <a:defRPr sz="2000" b="1" cap="small" baseline="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12280" y="274320"/>
            <a:ext cx="1527048" cy="4983480"/>
          </a:xfrm>
        </p:spPr>
        <p:txBody>
          <a:bodyPr/>
          <a:lstStyle>
            <a:lvl1pPr marL="0" indent="0">
              <a:spcBef>
                <a:spcPts val="400"/>
              </a:spcBef>
              <a:spcAft>
                <a:spcPts val="1000"/>
              </a:spcAft>
              <a:buNone/>
              <a:defRPr sz="12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8" name="Straight Connector 7"/>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9" name="Straight Connector 8"/>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1" name="Straight Connector 10"/>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2" name="Rectangle 11"/>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3" name="Straight Connector 12"/>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4" name="Oval 13"/>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8" name="Content Placeholder 17"/>
          <p:cNvSpPr>
            <a:spLocks noGrp="1"/>
          </p:cNvSpPr>
          <p:nvPr>
            <p:ph sz="quarter" idx="1"/>
          </p:nvPr>
        </p:nvSpPr>
        <p:spPr>
          <a:xfrm>
            <a:off x="304800" y="274320"/>
            <a:ext cx="5638800" cy="6327648"/>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1" name="Date Placeholder 20"/>
          <p:cNvSpPr>
            <a:spLocks noGrp="1"/>
          </p:cNvSpPr>
          <p:nvPr>
            <p:ph type="dt" sz="half" idx="14"/>
          </p:nvPr>
        </p:nvSpPr>
        <p:spPr/>
        <p:txBody>
          <a:bodyPr rtlCol="0"/>
          <a:lstStyle/>
          <a:p>
            <a:fld id="{45A8619E-E015-4FC6-94BF-44A3671DF419}" type="datetimeFigureOut">
              <a:rPr lang="en-US" smtClean="0"/>
              <a:pPr/>
              <a:t>4/16/2013</a:t>
            </a:fld>
            <a:endParaRPr lang="en-US" dirty="0"/>
          </a:p>
        </p:txBody>
      </p:sp>
      <p:sp>
        <p:nvSpPr>
          <p:cNvPr id="22" name="Slide Number Placeholder 21"/>
          <p:cNvSpPr>
            <a:spLocks noGrp="1"/>
          </p:cNvSpPr>
          <p:nvPr>
            <p:ph type="sldNum" sz="quarter" idx="15"/>
          </p:nvPr>
        </p:nvSpPr>
        <p:spPr/>
        <p:txBody>
          <a:bodyPr rtlCol="0"/>
          <a:lstStyle/>
          <a:p>
            <a:fld id="{F116C75F-2DC9-4B1B-B674-FF1972C6371B}" type="slidenum">
              <a:rPr lang="en-US" smtClean="0"/>
              <a:pPr/>
              <a:t>‹#›</a:t>
            </a:fld>
            <a:endParaRPr lang="en-US" dirty="0"/>
          </a:p>
        </p:txBody>
      </p:sp>
      <p:sp>
        <p:nvSpPr>
          <p:cNvPr id="23" name="Footer Placeholder 22"/>
          <p:cNvSpPr>
            <a:spLocks noGrp="1"/>
          </p:cNvSpPr>
          <p:nvPr>
            <p:ph type="ftr" sz="quarter" idx="16"/>
          </p:nvPr>
        </p:nvSpPr>
        <p:spPr/>
        <p:txBody>
          <a:bodyPr rtlCol="0"/>
          <a:lstStyle/>
          <a:p>
            <a:endParaRPr 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traight Connector 8"/>
          <p:cNvSpPr>
            <a:spLocks noChangeShapeType="1"/>
          </p:cNvSpPr>
          <p:nvPr/>
        </p:nvSpPr>
        <p:spPr bwMode="auto">
          <a:xfrm>
            <a:off x="87630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3" name="Oval 12"/>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 name="Title 1"/>
          <p:cNvSpPr>
            <a:spLocks noGrp="1"/>
          </p:cNvSpPr>
          <p:nvPr>
            <p:ph type="title"/>
          </p:nvPr>
        </p:nvSpPr>
        <p:spPr>
          <a:xfrm rot="5400000">
            <a:off x="3350133" y="3200400"/>
            <a:ext cx="6309360" cy="457200"/>
          </a:xfrm>
        </p:spPr>
        <p:txBody>
          <a:bodyPr anchor="b"/>
          <a:lstStyle>
            <a:lvl1pPr algn="l">
              <a:buNone/>
              <a:defRPr sz="2000" b="1"/>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0" y="0"/>
            <a:ext cx="6172200" cy="6858000"/>
          </a:xfrm>
          <a:solidFill>
            <a:schemeClr val="bg2"/>
          </a:solidFill>
          <a:ln w="1270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lstStyle>
            <a:lvl1pPr marL="0" indent="0">
              <a:buNone/>
              <a:defRPr sz="3200"/>
            </a:lvl1pPr>
          </a:lstStyle>
          <a:p>
            <a:pPr algn="ctr" eaLnBrk="1" latinLnBrk="0" hangingPunct="1">
              <a:buFontTx/>
              <a:buNone/>
            </a:pPr>
            <a:r>
              <a:rPr kumimoji="0" lang="en-US" dirty="0" smtClean="0"/>
              <a:t>Click icon to add picture</a:t>
            </a:r>
            <a:endParaRPr kumimoji="0" lang="en-US" dirty="0"/>
          </a:p>
        </p:txBody>
      </p:sp>
      <p:sp>
        <p:nvSpPr>
          <p:cNvPr id="4" name="Text Placeholder 3"/>
          <p:cNvSpPr>
            <a:spLocks noGrp="1"/>
          </p:cNvSpPr>
          <p:nvPr>
            <p:ph type="body" sz="half" idx="2"/>
          </p:nvPr>
        </p:nvSpPr>
        <p:spPr>
          <a:xfrm>
            <a:off x="6765798" y="264795"/>
            <a:ext cx="1524000" cy="4956048"/>
          </a:xfrm>
        </p:spPr>
        <p:txBody>
          <a:bodyPr rot="0" spcFirstLastPara="0" vertOverflow="overflow" horzOverflow="overflow" vert="horz" wrap="square" lIns="91440" tIns="45720" rIns="91440" bIns="45720" numCol="1" spcCol="274320" rtlCol="0" fromWordArt="0" anchor="t" anchorCtr="0" forceAA="0" compatLnSpc="1">
            <a:normAutofit/>
          </a:bodyPr>
          <a:lstStyle>
            <a:lvl1pPr marL="0" indent="0">
              <a:spcBef>
                <a:spcPts val="100"/>
              </a:spcBef>
              <a:spcAft>
                <a:spcPts val="400"/>
              </a:spcAft>
              <a:buFontTx/>
              <a:buNone/>
              <a:defRPr sz="12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10" name="Straight Connector 9"/>
          <p:cNvSpPr>
            <a:spLocks noChangeShapeType="1"/>
          </p:cNvSpPr>
          <p:nvPr/>
        </p:nvSpPr>
        <p:spPr bwMode="auto">
          <a:xfrm>
            <a:off x="8991600" y="0"/>
            <a:ext cx="0" cy="6858000"/>
          </a:xfrm>
          <a:prstGeom prst="line">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1" name="Rectangle 10"/>
          <p:cNvSpPr/>
          <p:nvPr/>
        </p:nvSpPr>
        <p:spPr bwMode="auto">
          <a:xfrm>
            <a:off x="8839200" y="0"/>
            <a:ext cx="304800" cy="6858000"/>
          </a:xfrm>
          <a:prstGeom prst="rect">
            <a:avLst/>
          </a:prstGeom>
          <a:solidFill>
            <a:schemeClr val="accent1">
              <a:tint val="6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2" name="Straight Connector 11"/>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9" name="Straight Connector 18"/>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0" name="Straight Connector 19"/>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7" name="Date Placeholder 16"/>
          <p:cNvSpPr>
            <a:spLocks noGrp="1"/>
          </p:cNvSpPr>
          <p:nvPr>
            <p:ph type="dt" sz="half" idx="10"/>
          </p:nvPr>
        </p:nvSpPr>
        <p:spPr/>
        <p:txBody>
          <a:bodyPr rtlCol="0"/>
          <a:lstStyle/>
          <a:p>
            <a:fld id="{45A8619E-E015-4FC6-94BF-44A3671DF419}" type="datetimeFigureOut">
              <a:rPr lang="en-US" smtClean="0"/>
              <a:pPr/>
              <a:t>4/16/2013</a:t>
            </a:fld>
            <a:endParaRPr lang="en-US" dirty="0"/>
          </a:p>
        </p:txBody>
      </p:sp>
      <p:sp>
        <p:nvSpPr>
          <p:cNvPr id="18" name="Slide Number Placeholder 17"/>
          <p:cNvSpPr>
            <a:spLocks noGrp="1"/>
          </p:cNvSpPr>
          <p:nvPr>
            <p:ph type="sldNum" sz="quarter" idx="11"/>
          </p:nvPr>
        </p:nvSpPr>
        <p:spPr/>
        <p:txBody>
          <a:bodyPr rtlCol="0"/>
          <a:lstStyle/>
          <a:p>
            <a:fld id="{F116C75F-2DC9-4B1B-B674-FF1972C6371B}" type="slidenum">
              <a:rPr lang="en-US" smtClean="0"/>
              <a:pPr/>
              <a:t>‹#›</a:t>
            </a:fld>
            <a:endParaRPr lang="en-US" dirty="0"/>
          </a:p>
        </p:txBody>
      </p:sp>
      <p:sp>
        <p:nvSpPr>
          <p:cNvPr id="21" name="Footer Placeholder 20"/>
          <p:cNvSpPr>
            <a:spLocks noGrp="1"/>
          </p:cNvSpPr>
          <p:nvPr>
            <p:ph type="ftr" sz="quarter" idx="12"/>
          </p:nvPr>
        </p:nvSpPr>
        <p:spPr/>
        <p:txBody>
          <a:bodyPr rtlCol="0"/>
          <a:lstStyle/>
          <a:p>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6" name="Straight Connector 15"/>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2" name="Title Placeholder 21"/>
          <p:cNvSpPr>
            <a:spLocks noGrp="1"/>
          </p:cNvSpPr>
          <p:nvPr>
            <p:ph type="title"/>
          </p:nvPr>
        </p:nvSpPr>
        <p:spPr>
          <a:xfrm>
            <a:off x="457200" y="274638"/>
            <a:ext cx="7467600" cy="1143000"/>
          </a:xfrm>
          <a:prstGeom prst="rect">
            <a:avLst/>
          </a:prstGeom>
        </p:spPr>
        <p:txBody>
          <a:bodyPr vert="horz" anchor="b">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457200" y="1600200"/>
            <a:ext cx="7467600" cy="4873752"/>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rot="5400000">
            <a:off x="7589520" y="1081851"/>
            <a:ext cx="2011680" cy="384048"/>
          </a:xfrm>
          <a:prstGeom prst="rect">
            <a:avLst/>
          </a:prstGeom>
        </p:spPr>
        <p:txBody>
          <a:bodyPr vert="horz" anchor="ctr" anchorCtr="0"/>
          <a:lstStyle>
            <a:lvl1pPr algn="r" eaLnBrk="1" latinLnBrk="0" hangingPunct="1">
              <a:defRPr kumimoji="0" sz="1200">
                <a:solidFill>
                  <a:schemeClr val="tx2"/>
                </a:solidFill>
              </a:defRPr>
            </a:lvl1pPr>
          </a:lstStyle>
          <a:p>
            <a:fld id="{45A8619E-E015-4FC6-94BF-44A3671DF419}" type="datetimeFigureOut">
              <a:rPr lang="en-US" smtClean="0"/>
              <a:pPr/>
              <a:t>4/16/2013</a:t>
            </a:fld>
            <a:endParaRPr lang="en-US" dirty="0"/>
          </a:p>
        </p:txBody>
      </p:sp>
      <p:sp>
        <p:nvSpPr>
          <p:cNvPr id="3" name="Footer Placeholder 2"/>
          <p:cNvSpPr>
            <a:spLocks noGrp="1"/>
          </p:cNvSpPr>
          <p:nvPr>
            <p:ph type="ftr" sz="quarter" idx="3"/>
          </p:nvPr>
        </p:nvSpPr>
        <p:spPr>
          <a:xfrm rot="5400000">
            <a:off x="6990186" y="3737240"/>
            <a:ext cx="3200400" cy="365760"/>
          </a:xfrm>
          <a:prstGeom prst="rect">
            <a:avLst/>
          </a:prstGeom>
        </p:spPr>
        <p:txBody>
          <a:bodyPr vert="horz" anchor="ctr" anchorCtr="0"/>
          <a:lstStyle>
            <a:lvl1pPr algn="l" eaLnBrk="1" latinLnBrk="0" hangingPunct="1">
              <a:defRPr kumimoji="0" sz="1200">
                <a:solidFill>
                  <a:schemeClr val="tx2"/>
                </a:solidFill>
              </a:defRPr>
            </a:lvl1pPr>
          </a:lstStyle>
          <a:p>
            <a:endParaRPr lang="en-US" dirty="0"/>
          </a:p>
        </p:txBody>
      </p:sp>
      <p:sp>
        <p:nvSpPr>
          <p:cNvPr id="7" name="Straight Connector 6"/>
          <p:cNvSpPr>
            <a:spLocks noChangeShapeType="1"/>
          </p:cNvSpPr>
          <p:nvPr/>
        </p:nvSpPr>
        <p:spPr bwMode="auto">
          <a:xfrm>
            <a:off x="76200"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9" name="Straight Connector 8"/>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0" name="Rectangle 9"/>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1" name="Straight Connector 10"/>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2" name="Oval 11"/>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Slide Number Placeholder 22"/>
          <p:cNvSpPr>
            <a:spLocks noGrp="1"/>
          </p:cNvSpPr>
          <p:nvPr>
            <p:ph type="sldNum" sz="quarter" idx="4"/>
          </p:nvPr>
        </p:nvSpPr>
        <p:spPr>
          <a:xfrm>
            <a:off x="8129016" y="5734050"/>
            <a:ext cx="609600" cy="521208"/>
          </a:xfrm>
          <a:prstGeom prst="rect">
            <a:avLst/>
          </a:prstGeom>
        </p:spPr>
        <p:txBody>
          <a:bodyPr vert="horz" anchor="ctr"/>
          <a:lstStyle>
            <a:lvl1pPr algn="ctr" eaLnBrk="1" latinLnBrk="0" hangingPunct="1">
              <a:defRPr kumimoji="0" sz="1400" b="1">
                <a:solidFill>
                  <a:srgbClr val="FFFFFF"/>
                </a:solidFill>
              </a:defRPr>
            </a:lvl1pPr>
          </a:lstStyle>
          <a:p>
            <a:fld id="{F116C75F-2DC9-4B1B-B674-FF1972C6371B}"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rtl="0" eaLnBrk="1" latinLnBrk="0" hangingPunct="1">
        <a:spcBef>
          <a:spcPct val="0"/>
        </a:spcBef>
        <a:buNone/>
        <a:defRPr kumimoji="0" sz="3000" b="0" kern="1200" cap="small" baseline="0">
          <a:solidFill>
            <a:schemeClr val="tx2"/>
          </a:solidFill>
          <a:latin typeface="+mj-lt"/>
          <a:ea typeface="+mj-ea"/>
          <a:cs typeface="+mj-cs"/>
        </a:defRPr>
      </a:lvl1pPr>
    </p:titleStyle>
    <p:bodyStyle>
      <a:lvl1pPr marL="274320" indent="-274320" algn="l" rtl="0" eaLnBrk="1" latinLnBrk="0" hangingPunct="1">
        <a:spcBef>
          <a:spcPts val="600"/>
        </a:spcBef>
        <a:buClr>
          <a:schemeClr val="accent1"/>
        </a:buClr>
        <a:buSzPct val="70000"/>
        <a:buFont typeface="Wingdings"/>
        <a:buChar char=""/>
        <a:defRPr kumimoji="0" sz="2400" kern="1200">
          <a:solidFill>
            <a:schemeClr val="tx1"/>
          </a:solidFill>
          <a:latin typeface="+mn-lt"/>
          <a:ea typeface="+mn-ea"/>
          <a:cs typeface="+mn-cs"/>
        </a:defRPr>
      </a:lvl1pPr>
      <a:lvl2pPr marL="640080" indent="-274320" algn="l" rtl="0" eaLnBrk="1" latinLnBrk="0" hangingPunct="1">
        <a:spcBef>
          <a:spcPct val="20000"/>
        </a:spcBef>
        <a:buClr>
          <a:schemeClr val="accent1"/>
        </a:buClr>
        <a:buSzPct val="80000"/>
        <a:buFont typeface="Wingdings 2"/>
        <a:buChar char=""/>
        <a:defRPr kumimoji="0" sz="2100" kern="1200">
          <a:solidFill>
            <a:schemeClr val="tx1"/>
          </a:solidFill>
          <a:latin typeface="+mn-lt"/>
          <a:ea typeface="+mn-ea"/>
          <a:cs typeface="+mn-cs"/>
        </a:defRPr>
      </a:lvl2pPr>
      <a:lvl3pPr marL="914400" indent="-182880" algn="l" rtl="0" eaLnBrk="1" latinLnBrk="0" hangingPunct="1">
        <a:spcBef>
          <a:spcPct val="20000"/>
        </a:spcBef>
        <a:buClr>
          <a:schemeClr val="accent1">
            <a:shade val="75000"/>
          </a:schemeClr>
        </a:buClr>
        <a:buSzPct val="60000"/>
        <a:buFont typeface="Wingdings"/>
        <a:buChar char=""/>
        <a:defRPr kumimoji="0" sz="1800" kern="1200">
          <a:solidFill>
            <a:schemeClr val="tx1"/>
          </a:solidFill>
          <a:latin typeface="+mn-lt"/>
          <a:ea typeface="+mn-ea"/>
          <a:cs typeface="+mn-cs"/>
        </a:defRPr>
      </a:lvl3pPr>
      <a:lvl4pPr marL="1188720" indent="-182880" algn="l" rtl="0" eaLnBrk="1" latinLnBrk="0" hangingPunct="1">
        <a:spcBef>
          <a:spcPct val="20000"/>
        </a:spcBef>
        <a:buClr>
          <a:schemeClr val="accent1">
            <a:tint val="60000"/>
          </a:schemeClr>
        </a:buClr>
        <a:buSzPct val="60000"/>
        <a:buFont typeface="Wingdings"/>
        <a:buChar char=""/>
        <a:defRPr kumimoji="0" sz="1800" kern="1200">
          <a:solidFill>
            <a:schemeClr val="tx1"/>
          </a:solidFill>
          <a:latin typeface="+mn-lt"/>
          <a:ea typeface="+mn-ea"/>
          <a:cs typeface="+mn-cs"/>
        </a:defRPr>
      </a:lvl4pPr>
      <a:lvl5pPr marL="1463040" indent="-182880" algn="l" rtl="0" eaLnBrk="1" latinLnBrk="0" hangingPunct="1">
        <a:spcBef>
          <a:spcPct val="20000"/>
        </a:spcBef>
        <a:buClr>
          <a:schemeClr val="accent2">
            <a:tint val="60000"/>
          </a:schemeClr>
        </a:buClr>
        <a:buSzPct val="68000"/>
        <a:buFont typeface="Wingdings 2"/>
        <a:buChar char=""/>
        <a:defRPr kumimoji="0" sz="1600" kern="1200">
          <a:solidFill>
            <a:schemeClr val="tx1"/>
          </a:solidFill>
          <a:latin typeface="+mn-lt"/>
          <a:ea typeface="+mn-ea"/>
          <a:cs typeface="+mn-cs"/>
        </a:defRPr>
      </a:lvl5pPr>
      <a:lvl6pPr marL="1737360" indent="-182880" algn="l" rtl="0" eaLnBrk="1" latinLnBrk="0" hangingPunct="1">
        <a:spcBef>
          <a:spcPct val="20000"/>
        </a:spcBef>
        <a:buClr>
          <a:schemeClr val="accent1"/>
        </a:buClr>
        <a:buChar char="•"/>
        <a:defRPr kumimoji="0" sz="1600" kern="1200">
          <a:solidFill>
            <a:schemeClr val="tx2"/>
          </a:solidFill>
          <a:latin typeface="+mn-lt"/>
          <a:ea typeface="+mn-ea"/>
          <a:cs typeface="+mn-cs"/>
        </a:defRPr>
      </a:lvl6pPr>
      <a:lvl7pPr marL="2011680" indent="-182880" algn="l" rtl="0" eaLnBrk="1" latinLnBrk="0" hangingPunct="1">
        <a:spcBef>
          <a:spcPct val="20000"/>
        </a:spcBef>
        <a:buClr>
          <a:schemeClr val="accent1">
            <a:tint val="60000"/>
          </a:schemeClr>
        </a:buClr>
        <a:buSzPct val="60000"/>
        <a:buFont typeface="Wingdings"/>
        <a:buChar char=""/>
        <a:defRPr kumimoji="0" sz="1400" kern="1200" baseline="0">
          <a:solidFill>
            <a:schemeClr val="tx2"/>
          </a:solidFill>
          <a:latin typeface="+mn-lt"/>
          <a:ea typeface="+mn-ea"/>
          <a:cs typeface="+mn-cs"/>
        </a:defRPr>
      </a:lvl7pPr>
      <a:lvl8pPr marL="2286000" indent="-182880" algn="l" rtl="0" eaLnBrk="1" latinLnBrk="0" hangingPunct="1">
        <a:spcBef>
          <a:spcPct val="20000"/>
        </a:spcBef>
        <a:buClr>
          <a:schemeClr val="accent2"/>
        </a:buClr>
        <a:buChar char="•"/>
        <a:defRPr kumimoji="0" sz="1400" kern="1200" cap="small" baseline="0">
          <a:solidFill>
            <a:schemeClr val="tx2"/>
          </a:solidFill>
          <a:latin typeface="+mn-lt"/>
          <a:ea typeface="+mn-ea"/>
          <a:cs typeface="+mn-cs"/>
        </a:defRPr>
      </a:lvl8pPr>
      <a:lvl9pPr marL="2560320" indent="-182880" algn="l" rtl="0" eaLnBrk="1" latinLnBrk="0" hangingPunct="1">
        <a:spcBef>
          <a:spcPct val="20000"/>
        </a:spcBef>
        <a:buClr>
          <a:schemeClr val="accent1">
            <a:shade val="75000"/>
          </a:schemeClr>
        </a:buClr>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hyperlink" Target="http://www.wisegeek.com/what-are-the-different-types-of-virtual-reality-games.htm" TargetMode="External"/><Relationship Id="rId2" Type="http://schemas.openxmlformats.org/officeDocument/2006/relationships/hyperlink" Target="http://www.wisegeek.com/what-is-augmented-reality.htm"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hyperlink" Target="http://www.wisegeek.com/what-is-a-prototype.htm" TargetMode="Externa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hyperlink" Target="http://vhil.stanford.edu/" TargetMode="Externa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hyperlink" Target="http://www.time.com/time/health/article/0,8599,1739601,00.html" TargetMode="Externa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209800" y="1676400"/>
            <a:ext cx="6172200" cy="1524000"/>
          </a:xfrm>
        </p:spPr>
        <p:txBody>
          <a:bodyPr>
            <a:noAutofit/>
          </a:bodyPr>
          <a:lstStyle/>
          <a:p>
            <a:pPr algn="ctr"/>
            <a:r>
              <a:rPr lang="en-US" sz="4400" dirty="0" smtClean="0">
                <a:latin typeface="Times New Roman" pitchFamily="18" charset="0"/>
                <a:cs typeface="Times New Roman" pitchFamily="18" charset="0"/>
              </a:rPr>
              <a:t>Virtual World </a:t>
            </a:r>
            <a:br>
              <a:rPr lang="en-US" sz="4400" dirty="0" smtClean="0">
                <a:latin typeface="Times New Roman" pitchFamily="18" charset="0"/>
                <a:cs typeface="Times New Roman" pitchFamily="18" charset="0"/>
              </a:rPr>
            </a:br>
            <a:r>
              <a:rPr lang="en-US" sz="4400" dirty="0" smtClean="0">
                <a:latin typeface="Times New Roman" pitchFamily="18" charset="0"/>
                <a:cs typeface="Times New Roman" pitchFamily="18" charset="0"/>
              </a:rPr>
              <a:t>pros &amp; cons</a:t>
            </a:r>
            <a:endParaRPr lang="en-US" sz="4400" dirty="0">
              <a:latin typeface="Times New Roman" pitchFamily="18" charset="0"/>
              <a:cs typeface="Times New Roman" pitchFamily="18" charset="0"/>
            </a:endParaRPr>
          </a:p>
        </p:txBody>
      </p:sp>
      <p:sp>
        <p:nvSpPr>
          <p:cNvPr id="3" name="Subtitle 2"/>
          <p:cNvSpPr>
            <a:spLocks noGrp="1"/>
          </p:cNvSpPr>
          <p:nvPr>
            <p:ph type="subTitle" idx="1"/>
          </p:nvPr>
        </p:nvSpPr>
        <p:spPr/>
        <p:txBody>
          <a:bodyPr/>
          <a:lstStyle/>
          <a:p>
            <a:pPr>
              <a:buFont typeface="Wingdings" pitchFamily="2" charset="2"/>
              <a:buChar char="Ø"/>
            </a:pPr>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Times New Roman" pitchFamily="18" charset="0"/>
                <a:cs typeface="Times New Roman" pitchFamily="18" charset="0"/>
              </a:rPr>
              <a:t>Social worlds</a:t>
            </a:r>
            <a:endParaRPr lang="en-US" dirty="0">
              <a:latin typeface="Times New Roman" pitchFamily="18" charset="0"/>
              <a:cs typeface="Times New Roman" pitchFamily="18" charset="0"/>
            </a:endParaRPr>
          </a:p>
        </p:txBody>
      </p:sp>
      <p:sp>
        <p:nvSpPr>
          <p:cNvPr id="3" name="Content Placeholder 2"/>
          <p:cNvSpPr>
            <a:spLocks noGrp="1"/>
          </p:cNvSpPr>
          <p:nvPr>
            <p:ph sz="quarter" idx="1"/>
          </p:nvPr>
        </p:nvSpPr>
        <p:spPr/>
        <p:txBody>
          <a:bodyPr/>
          <a:lstStyle/>
          <a:p>
            <a:pPr>
              <a:buNone/>
            </a:pPr>
            <a:r>
              <a:rPr lang="en-US" dirty="0" smtClean="0"/>
              <a:t> </a:t>
            </a:r>
          </a:p>
          <a:p>
            <a:pPr>
              <a:buFont typeface="Wingdings" pitchFamily="2" charset="2"/>
              <a:buChar char="Ø"/>
            </a:pPr>
            <a:r>
              <a:rPr lang="en-US" dirty="0" smtClean="0">
                <a:latin typeface="Times New Roman" pitchFamily="18" charset="0"/>
                <a:cs typeface="Times New Roman" pitchFamily="18" charset="0"/>
              </a:rPr>
              <a:t>Social Worlds or communities exist more for meeting and sharing information, and to experience things and places.  </a:t>
            </a:r>
          </a:p>
          <a:p>
            <a:pPr>
              <a:buFont typeface="Wingdings" pitchFamily="2" charset="2"/>
              <a:buChar char="Ø"/>
            </a:pPr>
            <a:endParaRPr lang="en-US" dirty="0" smtClean="0">
              <a:latin typeface="Times New Roman" pitchFamily="18" charset="0"/>
              <a:cs typeface="Times New Roman" pitchFamily="18" charset="0"/>
            </a:endParaRPr>
          </a:p>
          <a:p>
            <a:pPr>
              <a:buFont typeface="Wingdings" pitchFamily="2" charset="2"/>
              <a:buChar char="Ø"/>
            </a:pPr>
            <a:r>
              <a:rPr lang="en-US" dirty="0" smtClean="0">
                <a:latin typeface="Times New Roman" pitchFamily="18" charset="0"/>
                <a:cs typeface="Times New Roman" pitchFamily="18" charset="0"/>
              </a:rPr>
              <a:t> Examples of social worlds are Active Worlds, Second Life and </a:t>
            </a:r>
            <a:r>
              <a:rPr lang="en-US" dirty="0" err="1" smtClean="0">
                <a:latin typeface="Times New Roman" pitchFamily="18" charset="0"/>
                <a:cs typeface="Times New Roman" pitchFamily="18" charset="0"/>
              </a:rPr>
              <a:t>Smallworlds</a:t>
            </a:r>
            <a:r>
              <a:rPr lang="en-US" dirty="0" smtClean="0">
                <a:latin typeface="Times New Roman" pitchFamily="18" charset="0"/>
                <a:cs typeface="Times New Roman" pitchFamily="18" charset="0"/>
              </a:rPr>
              <a:t>.</a:t>
            </a:r>
            <a:endParaRPr lang="en-US"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Times New Roman" pitchFamily="18" charset="0"/>
                <a:cs typeface="Times New Roman" pitchFamily="18" charset="0"/>
              </a:rPr>
              <a:t>Virtual World Applications</a:t>
            </a:r>
            <a:endParaRPr lang="en-US" dirty="0">
              <a:latin typeface="Times New Roman" pitchFamily="18" charset="0"/>
              <a:cs typeface="Times New Roman" pitchFamily="18" charset="0"/>
            </a:endParaRPr>
          </a:p>
        </p:txBody>
      </p:sp>
      <p:sp>
        <p:nvSpPr>
          <p:cNvPr id="3" name="Content Placeholder 2"/>
          <p:cNvSpPr>
            <a:spLocks noGrp="1"/>
          </p:cNvSpPr>
          <p:nvPr>
            <p:ph sz="quarter" idx="1"/>
          </p:nvPr>
        </p:nvSpPr>
        <p:spPr/>
        <p:txBody>
          <a:bodyPr/>
          <a:lstStyle/>
          <a:p>
            <a:pPr>
              <a:buFont typeface="Wingdings" pitchFamily="2" charset="2"/>
              <a:buChar char="Ø"/>
            </a:pPr>
            <a:r>
              <a:rPr lang="en-US" dirty="0" smtClean="0">
                <a:latin typeface="Times New Roman" pitchFamily="18" charset="0"/>
                <a:cs typeface="Times New Roman" pitchFamily="18" charset="0"/>
              </a:rPr>
              <a:t>Three applications that can exist within a social </a:t>
            </a:r>
          </a:p>
          <a:p>
            <a:pPr marL="274320" lvl="2" indent="-274320">
              <a:spcBef>
                <a:spcPts val="600"/>
              </a:spcBef>
              <a:buClr>
                <a:schemeClr val="accent1"/>
              </a:buClr>
              <a:buSzPct val="70000"/>
              <a:buNone/>
            </a:pPr>
            <a:r>
              <a:rPr lang="en-US" sz="2400" dirty="0" smtClean="0">
                <a:latin typeface="Times New Roman" pitchFamily="18" charset="0"/>
                <a:cs typeface="Times New Roman" pitchFamily="18" charset="0"/>
              </a:rPr>
              <a:t>world: (Wikipedia)</a:t>
            </a:r>
          </a:p>
          <a:p>
            <a:pPr marL="274320" lvl="2" indent="-274320">
              <a:spcBef>
                <a:spcPts val="600"/>
              </a:spcBef>
              <a:buClr>
                <a:schemeClr val="accent1"/>
              </a:buClr>
              <a:buSzPct val="70000"/>
              <a:buNone/>
            </a:pPr>
            <a:endParaRPr lang="en-US" sz="2400" dirty="0" smtClean="0">
              <a:latin typeface="Times New Roman" pitchFamily="18" charset="0"/>
              <a:cs typeface="Times New Roman" pitchFamily="18" charset="0"/>
            </a:endParaRPr>
          </a:p>
          <a:p>
            <a:pPr lvl="2">
              <a:buFont typeface="Wingdings" pitchFamily="2" charset="2"/>
              <a:buChar char="§"/>
            </a:pPr>
            <a:r>
              <a:rPr lang="en-US" sz="2400" dirty="0" smtClean="0">
                <a:latin typeface="Times New Roman" pitchFamily="18" charset="0"/>
                <a:cs typeface="Times New Roman" pitchFamily="18" charset="0"/>
              </a:rPr>
              <a:t>Medical</a:t>
            </a:r>
          </a:p>
          <a:p>
            <a:pPr lvl="2">
              <a:buNone/>
            </a:pPr>
            <a:endParaRPr lang="en-US" sz="2400" dirty="0" smtClean="0">
              <a:latin typeface="Times New Roman" pitchFamily="18" charset="0"/>
              <a:cs typeface="Times New Roman" pitchFamily="18" charset="0"/>
            </a:endParaRPr>
          </a:p>
          <a:p>
            <a:pPr lvl="2">
              <a:buFont typeface="Wingdings" pitchFamily="2" charset="2"/>
              <a:buChar char="§"/>
            </a:pPr>
            <a:r>
              <a:rPr lang="en-US" sz="2400" dirty="0" smtClean="0">
                <a:latin typeface="Times New Roman" pitchFamily="18" charset="0"/>
                <a:cs typeface="Times New Roman" pitchFamily="18" charset="0"/>
              </a:rPr>
              <a:t>Commercial </a:t>
            </a:r>
          </a:p>
          <a:p>
            <a:pPr lvl="2">
              <a:buFont typeface="Wingdings" pitchFamily="2" charset="2"/>
              <a:buChar char="§"/>
            </a:pPr>
            <a:endParaRPr lang="en-US" sz="2400" dirty="0" smtClean="0">
              <a:latin typeface="Times New Roman" pitchFamily="18" charset="0"/>
              <a:cs typeface="Times New Roman" pitchFamily="18" charset="0"/>
            </a:endParaRPr>
          </a:p>
          <a:p>
            <a:pPr lvl="2">
              <a:buFont typeface="Wingdings" pitchFamily="2" charset="2"/>
              <a:buChar char="§"/>
            </a:pPr>
            <a:r>
              <a:rPr lang="en-US" sz="2400" dirty="0" smtClean="0">
                <a:latin typeface="Times New Roman" pitchFamily="18" charset="0"/>
                <a:cs typeface="Times New Roman" pitchFamily="18" charset="0"/>
              </a:rPr>
              <a:t>Education </a:t>
            </a:r>
          </a:p>
          <a:p>
            <a:pPr lvl="2">
              <a:buFont typeface="Wingdings" pitchFamily="2" charset="2"/>
              <a:buChar char="§"/>
            </a:pPr>
            <a:endParaRPr lang="en-US" sz="24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Times New Roman" pitchFamily="18" charset="0"/>
                <a:cs typeface="Times New Roman" pitchFamily="18" charset="0"/>
              </a:rPr>
              <a:t>Medical</a:t>
            </a:r>
            <a:endParaRPr lang="en-US" dirty="0">
              <a:latin typeface="Times New Roman" pitchFamily="18" charset="0"/>
              <a:cs typeface="Times New Roman" pitchFamily="18" charset="0"/>
            </a:endParaRPr>
          </a:p>
        </p:txBody>
      </p:sp>
      <p:sp>
        <p:nvSpPr>
          <p:cNvPr id="3" name="Content Placeholder 2"/>
          <p:cNvSpPr>
            <a:spLocks noGrp="1"/>
          </p:cNvSpPr>
          <p:nvPr>
            <p:ph sz="quarter" idx="1"/>
          </p:nvPr>
        </p:nvSpPr>
        <p:spPr/>
        <p:txBody>
          <a:bodyPr>
            <a:normAutofit/>
          </a:bodyPr>
          <a:lstStyle/>
          <a:p>
            <a:pPr>
              <a:buFont typeface="Wingdings" pitchFamily="2" charset="2"/>
              <a:buChar char="Ø"/>
            </a:pPr>
            <a:r>
              <a:rPr lang="en-US" dirty="0" smtClean="0">
                <a:latin typeface="Times New Roman" pitchFamily="18" charset="0"/>
                <a:cs typeface="Times New Roman" pitchFamily="18" charset="0"/>
              </a:rPr>
              <a:t>Healthcare agencies offer information on a variety of illnesses, conditions and addictions in the Virtual World of Second Life. </a:t>
            </a:r>
          </a:p>
          <a:p>
            <a:pPr marL="0" indent="0">
              <a:buNone/>
            </a:pPr>
            <a:r>
              <a:rPr lang="en-US" dirty="0" smtClean="0">
                <a:latin typeface="Times New Roman" pitchFamily="18" charset="0"/>
                <a:cs typeface="Times New Roman" pitchFamily="18" charset="0"/>
              </a:rPr>
              <a:t> </a:t>
            </a:r>
          </a:p>
          <a:p>
            <a:pPr>
              <a:buFont typeface="Wingdings" pitchFamily="2" charset="2"/>
              <a:buChar char="Ø"/>
            </a:pPr>
            <a:r>
              <a:rPr lang="en-US" dirty="0" smtClean="0">
                <a:latin typeface="Times New Roman" pitchFamily="18" charset="0"/>
                <a:cs typeface="Times New Roman" pitchFamily="18" charset="0"/>
              </a:rPr>
              <a:t> The disabled can experience freedom by temporarily leaving their disabilities and doing things,   through their avatars, like walking , fishing , exploring and other physical activities. </a:t>
            </a:r>
          </a:p>
          <a:p>
            <a:pPr>
              <a:buFont typeface="Wingdings" pitchFamily="2" charset="2"/>
              <a:buChar char="Ø"/>
            </a:pPr>
            <a:endParaRPr lang="en-US" dirty="0" smtClean="0">
              <a:latin typeface="Times New Roman" pitchFamily="18" charset="0"/>
              <a:cs typeface="Times New Roman" pitchFamily="18" charset="0"/>
            </a:endParaRPr>
          </a:p>
          <a:p>
            <a:pPr>
              <a:buFont typeface="Wingdings" pitchFamily="2" charset="2"/>
              <a:buChar char="Ø"/>
            </a:pPr>
            <a:r>
              <a:rPr lang="en-US" dirty="0" smtClean="0">
                <a:latin typeface="Times New Roman" pitchFamily="18" charset="0"/>
                <a:cs typeface="Times New Roman" pitchFamily="18" charset="0"/>
              </a:rPr>
              <a:t>Virtual Ability is a hugely popular area within Second Life that provides support, information and activities for people of all disabilities.</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Times New Roman" pitchFamily="18" charset="0"/>
                <a:cs typeface="Times New Roman" pitchFamily="18" charset="0"/>
              </a:rPr>
              <a:t>Commercial</a:t>
            </a:r>
            <a:endParaRPr lang="en-US" dirty="0">
              <a:latin typeface="Times New Roman" pitchFamily="18" charset="0"/>
              <a:cs typeface="Times New Roman" pitchFamily="18" charset="0"/>
            </a:endParaRPr>
          </a:p>
        </p:txBody>
      </p:sp>
      <p:sp>
        <p:nvSpPr>
          <p:cNvPr id="3" name="Content Placeholder 2"/>
          <p:cNvSpPr>
            <a:spLocks noGrp="1"/>
          </p:cNvSpPr>
          <p:nvPr>
            <p:ph sz="quarter" idx="1"/>
          </p:nvPr>
        </p:nvSpPr>
        <p:spPr/>
        <p:txBody>
          <a:bodyPr/>
          <a:lstStyle/>
          <a:p>
            <a:pPr>
              <a:buFont typeface="Wingdings" pitchFamily="2" charset="2"/>
              <a:buChar char="Ø"/>
            </a:pPr>
            <a:r>
              <a:rPr lang="en-US" dirty="0" smtClean="0">
                <a:latin typeface="Times New Roman" pitchFamily="18" charset="0"/>
                <a:cs typeface="Times New Roman" pitchFamily="18" charset="0"/>
              </a:rPr>
              <a:t>Companies and organizations have established commercial worlds as a new form of advertising</a:t>
            </a:r>
          </a:p>
          <a:p>
            <a:pPr>
              <a:buFont typeface="Wingdings" pitchFamily="2" charset="2"/>
              <a:buChar char="Ø"/>
            </a:pPr>
            <a:endParaRPr lang="en-US" dirty="0" smtClean="0">
              <a:latin typeface="Times New Roman" pitchFamily="18" charset="0"/>
              <a:cs typeface="Times New Roman" pitchFamily="18" charset="0"/>
            </a:endParaRPr>
          </a:p>
          <a:p>
            <a:pPr>
              <a:buFont typeface="Wingdings" pitchFamily="2" charset="2"/>
              <a:buChar char="Ø"/>
            </a:pPr>
            <a:r>
              <a:rPr lang="en-US" dirty="0" smtClean="0">
                <a:latin typeface="Times New Roman" pitchFamily="18" charset="0"/>
                <a:cs typeface="Times New Roman" pitchFamily="18" charset="0"/>
              </a:rPr>
              <a:t>Virtual Worlds allow companies the opportunity to learn customer reaction to new products</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Times New Roman" pitchFamily="18" charset="0"/>
                <a:cs typeface="Times New Roman" pitchFamily="18" charset="0"/>
              </a:rPr>
              <a:t>Education</a:t>
            </a:r>
            <a:endParaRPr lang="en-US" dirty="0">
              <a:latin typeface="Times New Roman" pitchFamily="18" charset="0"/>
              <a:cs typeface="Times New Roman" pitchFamily="18" charset="0"/>
            </a:endParaRPr>
          </a:p>
        </p:txBody>
      </p:sp>
      <p:sp>
        <p:nvSpPr>
          <p:cNvPr id="3" name="Content Placeholder 2"/>
          <p:cNvSpPr>
            <a:spLocks noGrp="1"/>
          </p:cNvSpPr>
          <p:nvPr>
            <p:ph sz="quarter" idx="1"/>
          </p:nvPr>
        </p:nvSpPr>
        <p:spPr/>
        <p:txBody>
          <a:bodyPr/>
          <a:lstStyle/>
          <a:p>
            <a:pPr>
              <a:buFont typeface="Wingdings" pitchFamily="2" charset="2"/>
              <a:buChar char="Ø"/>
            </a:pPr>
            <a:endParaRPr lang="en-US" dirty="0" smtClean="0"/>
          </a:p>
          <a:p>
            <a:pPr>
              <a:buFont typeface="Wingdings" pitchFamily="2" charset="2"/>
              <a:buChar char="Ø"/>
            </a:pPr>
            <a:r>
              <a:rPr lang="en-US" dirty="0" smtClean="0">
                <a:latin typeface="Times New Roman" pitchFamily="18" charset="0"/>
                <a:cs typeface="Times New Roman" pitchFamily="18" charset="0"/>
              </a:rPr>
              <a:t>Educational opportunities are thriving in Virtual World. Universities have established locations in Virtual Worlds – either entire campuses or simple classrooms. More classes are conducted in Virtual World environment.</a:t>
            </a:r>
            <a:endParaRPr lang="en-US"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Times New Roman" pitchFamily="18" charset="0"/>
                <a:cs typeface="Times New Roman" pitchFamily="18" charset="0"/>
              </a:rPr>
              <a:t>Second Life</a:t>
            </a:r>
            <a:endParaRPr lang="en-US" dirty="0">
              <a:latin typeface="Times New Roman" pitchFamily="18" charset="0"/>
              <a:cs typeface="Times New Roman" pitchFamily="18" charset="0"/>
            </a:endParaRPr>
          </a:p>
        </p:txBody>
      </p:sp>
      <p:sp>
        <p:nvSpPr>
          <p:cNvPr id="3" name="Content Placeholder 2"/>
          <p:cNvSpPr>
            <a:spLocks noGrp="1"/>
          </p:cNvSpPr>
          <p:nvPr>
            <p:ph sz="quarter" idx="1"/>
          </p:nvPr>
        </p:nvSpPr>
        <p:spPr>
          <a:xfrm>
            <a:off x="457200" y="1600200"/>
            <a:ext cx="7620000" cy="4873752"/>
          </a:xfrm>
        </p:spPr>
        <p:txBody>
          <a:bodyPr>
            <a:noAutofit/>
          </a:bodyPr>
          <a:lstStyle/>
          <a:p>
            <a:pPr>
              <a:buFont typeface="Wingdings" pitchFamily="2" charset="2"/>
              <a:buChar char="Ø"/>
            </a:pPr>
            <a:r>
              <a:rPr lang="en-US" dirty="0" smtClean="0">
                <a:latin typeface="Times New Roman" pitchFamily="18" charset="0"/>
                <a:cs typeface="Times New Roman" pitchFamily="18" charset="0"/>
              </a:rPr>
              <a:t>Second Life is probably the most well known and largest social Virtual World today.   </a:t>
            </a:r>
          </a:p>
          <a:p>
            <a:pPr>
              <a:buFont typeface="Wingdings" pitchFamily="2" charset="2"/>
              <a:buChar char="Ø"/>
            </a:pPr>
            <a:endParaRPr lang="en-US" dirty="0" smtClean="0">
              <a:latin typeface="Times New Roman" pitchFamily="18" charset="0"/>
              <a:cs typeface="Times New Roman" pitchFamily="18" charset="0"/>
            </a:endParaRPr>
          </a:p>
          <a:p>
            <a:pPr>
              <a:buFont typeface="Wingdings" pitchFamily="2" charset="2"/>
              <a:buChar char="Ø"/>
            </a:pPr>
            <a:r>
              <a:rPr lang="en-US" dirty="0" smtClean="0">
                <a:latin typeface="Times New Roman" pitchFamily="18" charset="0"/>
                <a:cs typeface="Times New Roman" pitchFamily="18" charset="0"/>
              </a:rPr>
              <a:t>It was created by Linden Labs and open to the public in 2003  (Frank 2008, 1).   </a:t>
            </a:r>
          </a:p>
          <a:p>
            <a:pPr>
              <a:buFont typeface="Wingdings" pitchFamily="2" charset="2"/>
              <a:buChar char="Ø"/>
            </a:pPr>
            <a:endParaRPr lang="en-US" dirty="0" smtClean="0">
              <a:latin typeface="Times New Roman" pitchFamily="18" charset="0"/>
              <a:cs typeface="Times New Roman" pitchFamily="18" charset="0"/>
            </a:endParaRPr>
          </a:p>
          <a:p>
            <a:pPr>
              <a:buFont typeface="Wingdings" pitchFamily="2" charset="2"/>
              <a:buChar char="Ø"/>
            </a:pPr>
            <a:r>
              <a:rPr lang="en-US" dirty="0" smtClean="0">
                <a:latin typeface="Times New Roman" pitchFamily="18" charset="0"/>
                <a:cs typeface="Times New Roman" pitchFamily="18" charset="0"/>
              </a:rPr>
              <a:t>It had an early reputation as being mainly a place to play.  Collaborative work, information sharing, and learning activities have become more popular and taken over as the major activities in Second Life.  </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Times New Roman" pitchFamily="18" charset="0"/>
                <a:cs typeface="Times New Roman" pitchFamily="18" charset="0"/>
              </a:rPr>
              <a:t>Second Life</a:t>
            </a:r>
            <a:endParaRPr lang="en-US" dirty="0">
              <a:latin typeface="Times New Roman" pitchFamily="18" charset="0"/>
              <a:cs typeface="Times New Roman" pitchFamily="18" charset="0"/>
            </a:endParaRPr>
          </a:p>
        </p:txBody>
      </p:sp>
      <p:sp>
        <p:nvSpPr>
          <p:cNvPr id="3" name="Content Placeholder 2"/>
          <p:cNvSpPr>
            <a:spLocks noGrp="1"/>
          </p:cNvSpPr>
          <p:nvPr>
            <p:ph sz="quarter" idx="1"/>
          </p:nvPr>
        </p:nvSpPr>
        <p:spPr/>
        <p:txBody>
          <a:bodyPr/>
          <a:lstStyle/>
          <a:p>
            <a:pPr>
              <a:buFont typeface="Wingdings" pitchFamily="2" charset="2"/>
              <a:buChar char="Ø"/>
            </a:pPr>
            <a:r>
              <a:rPr lang="en-US" dirty="0" smtClean="0">
                <a:latin typeface="Times New Roman" pitchFamily="18" charset="0"/>
                <a:cs typeface="Times New Roman" pitchFamily="18" charset="0"/>
              </a:rPr>
              <a:t>There are many arguments as to the number of people who have avatars in Second Life, but at any time there are between 35-50,000 avatars online. (Frank 2008, 2) </a:t>
            </a:r>
          </a:p>
          <a:p>
            <a:pPr>
              <a:buFont typeface="Wingdings" pitchFamily="2" charset="2"/>
              <a:buChar char="Ø"/>
            </a:pPr>
            <a:r>
              <a:rPr lang="en-US" dirty="0" smtClean="0">
                <a:latin typeface="Times New Roman" pitchFamily="18" charset="0"/>
                <a:cs typeface="Times New Roman" pitchFamily="18" charset="0"/>
              </a:rPr>
              <a:t>According to a 2007 item in Second Life Reuters , 54 percent of users were from Europe with </a:t>
            </a:r>
            <a:r>
              <a:rPr lang="en-US" dirty="0" err="1" smtClean="0">
                <a:latin typeface="Times New Roman" pitchFamily="18" charset="0"/>
                <a:cs typeface="Times New Roman" pitchFamily="18" charset="0"/>
              </a:rPr>
              <a:t>nly</a:t>
            </a:r>
            <a:r>
              <a:rPr lang="en-US" dirty="0" smtClean="0">
                <a:latin typeface="Times New Roman" pitchFamily="18" charset="0"/>
                <a:cs typeface="Times New Roman" pitchFamily="18" charset="0"/>
              </a:rPr>
              <a:t> </a:t>
            </a:r>
            <a:r>
              <a:rPr lang="en-US" dirty="0" smtClean="0">
                <a:latin typeface="Times New Roman" pitchFamily="18" charset="0"/>
                <a:cs typeface="Times New Roman" pitchFamily="18" charset="0"/>
              </a:rPr>
              <a:t>around 31 percent from the Unites States (Frank </a:t>
            </a:r>
            <a:r>
              <a:rPr lang="en-US" dirty="0" smtClean="0">
                <a:latin typeface="Times New Roman" pitchFamily="18" charset="0"/>
                <a:cs typeface="Times New Roman" pitchFamily="18" charset="0"/>
              </a:rPr>
              <a:t>20o08</a:t>
            </a:r>
            <a:r>
              <a:rPr lang="en-US" dirty="0" smtClean="0">
                <a:latin typeface="Times New Roman" pitchFamily="18" charset="0"/>
                <a:cs typeface="Times New Roman" pitchFamily="18" charset="0"/>
              </a:rPr>
              <a:t>, 2)</a:t>
            </a:r>
          </a:p>
          <a:p>
            <a:pPr>
              <a:buFont typeface="Wingdings" pitchFamily="2" charset="2"/>
              <a:buChar char="Ø"/>
            </a:pPr>
            <a:r>
              <a:rPr lang="en-US" dirty="0" smtClean="0">
                <a:latin typeface="Times New Roman" pitchFamily="18" charset="0"/>
                <a:cs typeface="Times New Roman" pitchFamily="18" charset="0"/>
              </a:rPr>
              <a:t>The average self‐reported age of Second Life users is 33, with 11.5% of  users over 45 (Frank 2008, 2).</a:t>
            </a:r>
          </a:p>
          <a:p>
            <a:pPr>
              <a:buFont typeface="Wingdings" pitchFamily="2" charset="2"/>
              <a:buChar char="Ø"/>
            </a:pPr>
            <a:r>
              <a:rPr lang="en-US" dirty="0" smtClean="0">
                <a:latin typeface="Times New Roman" pitchFamily="18" charset="0"/>
                <a:cs typeface="Times New Roman" pitchFamily="18" charset="0"/>
              </a:rPr>
              <a:t>Communication can be voice or chat and can be public, or private</a:t>
            </a:r>
          </a:p>
          <a:p>
            <a:endParaRPr lang="en-US"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latin typeface="Times New Roman" pitchFamily="18" charset="0"/>
                <a:cs typeface="Times New Roman" pitchFamily="18" charset="0"/>
              </a:rPr>
              <a:t>Virtual Reality - Pros &amp; Cons</a:t>
            </a:r>
            <a:endParaRPr lang="en-US" dirty="0">
              <a:latin typeface="Times New Roman" pitchFamily="18" charset="0"/>
              <a:cs typeface="Times New Roman" pitchFamily="18" charset="0"/>
            </a:endParaRPr>
          </a:p>
        </p:txBody>
      </p:sp>
      <p:sp>
        <p:nvSpPr>
          <p:cNvPr id="3" name="Content Placeholder 2"/>
          <p:cNvSpPr>
            <a:spLocks noGrp="1"/>
          </p:cNvSpPr>
          <p:nvPr>
            <p:ph sz="quarter" idx="1"/>
          </p:nvPr>
        </p:nvSpPr>
        <p:spPr/>
        <p:txBody>
          <a:bodyPr>
            <a:normAutofit lnSpcReduction="10000"/>
          </a:bodyPr>
          <a:lstStyle/>
          <a:p>
            <a:pPr>
              <a:buFont typeface="Wingdings" pitchFamily="2" charset="2"/>
              <a:buChar char="Ø"/>
            </a:pPr>
            <a:r>
              <a:rPr lang="en-US" dirty="0" smtClean="0">
                <a:latin typeface="Times New Roman" pitchFamily="18" charset="0"/>
                <a:cs typeface="Times New Roman" pitchFamily="18" charset="0"/>
              </a:rPr>
              <a:t>Pros</a:t>
            </a:r>
          </a:p>
          <a:p>
            <a:pPr lvl="1">
              <a:buFont typeface="Wingdings" pitchFamily="2" charset="2"/>
              <a:buChar char="§"/>
            </a:pPr>
            <a:r>
              <a:rPr lang="en-US" sz="2400" dirty="0" smtClean="0">
                <a:latin typeface="Times New Roman" pitchFamily="18" charset="0"/>
                <a:cs typeface="Times New Roman" pitchFamily="18" charset="0"/>
              </a:rPr>
              <a:t>VR is imaginably more personal than electronic mail or instant messaging, or even a letter or a telephone call</a:t>
            </a:r>
          </a:p>
          <a:p>
            <a:pPr lvl="1">
              <a:buFont typeface="Wingdings" pitchFamily="2" charset="2"/>
              <a:buChar char="§"/>
            </a:pPr>
            <a:r>
              <a:rPr lang="en-US" sz="2400" dirty="0" smtClean="0">
                <a:latin typeface="Times New Roman" pitchFamily="18" charset="0"/>
                <a:cs typeface="Times New Roman" pitchFamily="18" charset="0"/>
              </a:rPr>
              <a:t>VR is a </a:t>
            </a:r>
            <a:r>
              <a:rPr lang="en-US" sz="2400" b="1" dirty="0" smtClean="0">
                <a:latin typeface="Times New Roman" pitchFamily="18" charset="0"/>
                <a:cs typeface="Times New Roman" pitchFamily="18" charset="0"/>
              </a:rPr>
              <a:t>great social leveler</a:t>
            </a:r>
            <a:r>
              <a:rPr lang="en-US" sz="2400" dirty="0" smtClean="0">
                <a:latin typeface="Times New Roman" pitchFamily="18" charset="0"/>
                <a:cs typeface="Times New Roman" pitchFamily="18" charset="0"/>
              </a:rPr>
              <a:t>, it may find a common ground across differences in age, culture, and linguistic orientation (</a:t>
            </a:r>
            <a:r>
              <a:rPr lang="en-US" sz="2400" dirty="0" err="1" smtClean="0">
                <a:latin typeface="Times New Roman" pitchFamily="18" charset="0"/>
                <a:cs typeface="Times New Roman" pitchFamily="18" charset="0"/>
              </a:rPr>
              <a:t>Biocca</a:t>
            </a:r>
            <a:r>
              <a:rPr lang="en-US" sz="2400" dirty="0" smtClean="0">
                <a:latin typeface="Times New Roman" pitchFamily="18" charset="0"/>
                <a:cs typeface="Times New Roman" pitchFamily="18" charset="0"/>
              </a:rPr>
              <a:t> and Levy 1995)</a:t>
            </a:r>
          </a:p>
          <a:p>
            <a:pPr lvl="1">
              <a:buFont typeface="Wingdings" pitchFamily="2" charset="2"/>
              <a:buChar char="§"/>
            </a:pPr>
            <a:r>
              <a:rPr lang="en-US" sz="2400" dirty="0" smtClean="0">
                <a:latin typeface="Times New Roman" pitchFamily="18" charset="0"/>
                <a:cs typeface="Times New Roman" pitchFamily="18" charset="0"/>
              </a:rPr>
              <a:t>people will be </a:t>
            </a:r>
            <a:r>
              <a:rPr lang="en-US" sz="2400" b="1" dirty="0" smtClean="0">
                <a:latin typeface="Times New Roman" pitchFamily="18" charset="0"/>
                <a:cs typeface="Times New Roman" pitchFamily="18" charset="0"/>
              </a:rPr>
              <a:t>drawn together </a:t>
            </a:r>
            <a:r>
              <a:rPr lang="en-US" sz="2400" dirty="0" smtClean="0">
                <a:latin typeface="Times New Roman" pitchFamily="18" charset="0"/>
                <a:cs typeface="Times New Roman" pitchFamily="18" charset="0"/>
              </a:rPr>
              <a:t>by similar interests instead of purely by geographic location (</a:t>
            </a:r>
            <a:r>
              <a:rPr lang="en-US" sz="2400" dirty="0" err="1" smtClean="0">
                <a:latin typeface="Times New Roman" pitchFamily="18" charset="0"/>
                <a:cs typeface="Times New Roman" pitchFamily="18" charset="0"/>
              </a:rPr>
              <a:t>Biocca</a:t>
            </a:r>
            <a:r>
              <a:rPr lang="en-US" sz="2400" dirty="0" smtClean="0">
                <a:latin typeface="Times New Roman" pitchFamily="18" charset="0"/>
                <a:cs typeface="Times New Roman" pitchFamily="18" charset="0"/>
              </a:rPr>
              <a:t> and Levy 1995)</a:t>
            </a:r>
          </a:p>
          <a:p>
            <a:pPr lvl="1">
              <a:buFont typeface="Wingdings" pitchFamily="2" charset="2"/>
              <a:buChar char="§"/>
            </a:pPr>
            <a:r>
              <a:rPr lang="en-US" sz="2400" b="1" dirty="0" smtClean="0">
                <a:latin typeface="Times New Roman" pitchFamily="18" charset="0"/>
                <a:cs typeface="Times New Roman" pitchFamily="18" charset="0"/>
              </a:rPr>
              <a:t>communication</a:t>
            </a:r>
            <a:r>
              <a:rPr lang="en-US" sz="2400" dirty="0" smtClean="0">
                <a:latin typeface="Times New Roman" pitchFamily="18" charset="0"/>
                <a:cs typeface="Times New Roman" pitchFamily="18" charset="0"/>
              </a:rPr>
              <a:t> will be both challenging and rewarding, more effective and productive, and thus more enjoyable </a:t>
            </a:r>
            <a:r>
              <a:rPr lang="en-US" sz="2400" dirty="0">
                <a:latin typeface="Times New Roman" pitchFamily="18" charset="0"/>
                <a:cs typeface="Times New Roman" pitchFamily="18" charset="0"/>
              </a:rPr>
              <a:t>(</a:t>
            </a:r>
            <a:r>
              <a:rPr lang="en-US" sz="2400" dirty="0" err="1">
                <a:latin typeface="Times New Roman" pitchFamily="18" charset="0"/>
                <a:cs typeface="Times New Roman" pitchFamily="18" charset="0"/>
              </a:rPr>
              <a:t>Biocca</a:t>
            </a:r>
            <a:r>
              <a:rPr lang="en-US" sz="2400" dirty="0">
                <a:latin typeface="Times New Roman" pitchFamily="18" charset="0"/>
                <a:cs typeface="Times New Roman" pitchFamily="18" charset="0"/>
              </a:rPr>
              <a:t> and Levy 1995)</a:t>
            </a:r>
            <a:endParaRPr lang="en-US" sz="2400" dirty="0" smtClean="0">
              <a:latin typeface="Times New Roman" pitchFamily="18" charset="0"/>
              <a:cs typeface="Times New Roman" pitchFamily="18" charset="0"/>
            </a:endParaRPr>
          </a:p>
          <a:p>
            <a:pPr>
              <a:buNone/>
            </a:pPr>
            <a:endParaRPr lang="en-US"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Times New Roman" pitchFamily="18" charset="0"/>
                <a:cs typeface="Times New Roman" pitchFamily="18" charset="0"/>
              </a:rPr>
              <a:t>Virtual Reality - Pros</a:t>
            </a:r>
            <a:endParaRPr lang="en-US" dirty="0">
              <a:latin typeface="Times New Roman" pitchFamily="18" charset="0"/>
              <a:cs typeface="Times New Roman" pitchFamily="18" charset="0"/>
            </a:endParaRPr>
          </a:p>
        </p:txBody>
      </p:sp>
      <p:sp>
        <p:nvSpPr>
          <p:cNvPr id="3" name="Content Placeholder 2"/>
          <p:cNvSpPr>
            <a:spLocks noGrp="1"/>
          </p:cNvSpPr>
          <p:nvPr>
            <p:ph sz="quarter" idx="1"/>
          </p:nvPr>
        </p:nvSpPr>
        <p:spPr/>
        <p:txBody>
          <a:bodyPr/>
          <a:lstStyle/>
          <a:p>
            <a:pPr lvl="1">
              <a:buFont typeface="Wingdings" pitchFamily="2" charset="2"/>
              <a:buChar char="§"/>
            </a:pPr>
            <a:r>
              <a:rPr lang="en-US" sz="2400" dirty="0" smtClean="0">
                <a:latin typeface="Times New Roman" pitchFamily="18" charset="0"/>
                <a:cs typeface="Times New Roman" pitchFamily="18" charset="0"/>
              </a:rPr>
              <a:t>a tremendous opportunity for every 'connected' person to find his or her field and/or discipline (</a:t>
            </a:r>
            <a:r>
              <a:rPr lang="en-US" sz="2400" dirty="0" err="1" smtClean="0">
                <a:latin typeface="Times New Roman" pitchFamily="18" charset="0"/>
                <a:cs typeface="Times New Roman" pitchFamily="18" charset="0"/>
              </a:rPr>
              <a:t>Biocca</a:t>
            </a:r>
            <a:r>
              <a:rPr lang="en-US" sz="2400" dirty="0" smtClean="0">
                <a:latin typeface="Times New Roman" pitchFamily="18" charset="0"/>
                <a:cs typeface="Times New Roman" pitchFamily="18" charset="0"/>
              </a:rPr>
              <a:t> and Levy 1995)</a:t>
            </a:r>
          </a:p>
          <a:p>
            <a:pPr lvl="1">
              <a:buNone/>
            </a:pPr>
            <a:endParaRPr lang="en-US" sz="2400" dirty="0" smtClean="0">
              <a:latin typeface="Times New Roman" pitchFamily="18" charset="0"/>
              <a:cs typeface="Times New Roman" pitchFamily="18" charset="0"/>
            </a:endParaRPr>
          </a:p>
          <a:p>
            <a:pPr lvl="1">
              <a:buFont typeface="Wingdings" pitchFamily="2" charset="2"/>
              <a:buChar char="§"/>
            </a:pPr>
            <a:r>
              <a:rPr lang="en-US" sz="2400" dirty="0" smtClean="0">
                <a:latin typeface="Times New Roman" pitchFamily="18" charset="0"/>
                <a:cs typeface="Times New Roman" pitchFamily="18" charset="0"/>
              </a:rPr>
              <a:t>after using a medium that provides total freedom of expression face-to-face communication may be found to be too confining (Cartwright 1994)</a:t>
            </a:r>
          </a:p>
          <a:p>
            <a:pPr lvl="1">
              <a:buFont typeface="Wingdings" pitchFamily="2" charset="2"/>
              <a:buChar char="§"/>
            </a:pPr>
            <a:endParaRPr lang="en-US" sz="2400" dirty="0" smtClean="0">
              <a:latin typeface="Times New Roman" pitchFamily="18" charset="0"/>
              <a:cs typeface="Times New Roman" pitchFamily="18" charset="0"/>
            </a:endParaRPr>
          </a:p>
          <a:p>
            <a:pPr>
              <a:buFont typeface="Wingdings" pitchFamily="2" charset="2"/>
              <a:buChar char="Ø"/>
            </a:pPr>
            <a:endParaRPr lang="en-US"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Times New Roman" pitchFamily="18" charset="0"/>
                <a:cs typeface="Times New Roman" pitchFamily="18" charset="0"/>
              </a:rPr>
              <a:t>Virtual Reality - Pros</a:t>
            </a:r>
            <a:endParaRPr lang="en-US" dirty="0">
              <a:latin typeface="Times New Roman" pitchFamily="18" charset="0"/>
              <a:cs typeface="Times New Roman" pitchFamily="18" charset="0"/>
            </a:endParaRPr>
          </a:p>
        </p:txBody>
      </p:sp>
      <p:sp>
        <p:nvSpPr>
          <p:cNvPr id="3" name="Content Placeholder 2"/>
          <p:cNvSpPr>
            <a:spLocks noGrp="1"/>
          </p:cNvSpPr>
          <p:nvPr>
            <p:ph sz="quarter" idx="1"/>
          </p:nvPr>
        </p:nvSpPr>
        <p:spPr/>
        <p:txBody>
          <a:bodyPr>
            <a:normAutofit/>
          </a:bodyPr>
          <a:lstStyle/>
          <a:p>
            <a:pPr>
              <a:buFont typeface="Wingdings" pitchFamily="2" charset="2"/>
              <a:buChar char="§"/>
            </a:pPr>
            <a:r>
              <a:rPr lang="en-US" dirty="0" smtClean="0">
                <a:latin typeface="Times New Roman" pitchFamily="18" charset="0"/>
                <a:cs typeface="Times New Roman" pitchFamily="18" charset="0"/>
              </a:rPr>
              <a:t>When applied to </a:t>
            </a:r>
            <a:r>
              <a:rPr lang="en-US" b="1" dirty="0" smtClean="0">
                <a:latin typeface="Times New Roman" pitchFamily="18" charset="0"/>
                <a:cs typeface="Times New Roman" pitchFamily="18" charset="0"/>
              </a:rPr>
              <a:t>therapeutics</a:t>
            </a:r>
            <a:r>
              <a:rPr lang="en-US" dirty="0" smtClean="0">
                <a:latin typeface="Times New Roman" pitchFamily="18" charset="0"/>
                <a:cs typeface="Times New Roman" pitchFamily="18" charset="0"/>
              </a:rPr>
              <a:t>, </a:t>
            </a:r>
            <a:r>
              <a:rPr lang="en-US" dirty="0" smtClean="0">
                <a:latin typeface="Times New Roman" pitchFamily="18" charset="0"/>
                <a:cs typeface="Times New Roman" pitchFamily="18" charset="0"/>
                <a:hlinkClick r:id="rId2"/>
              </a:rPr>
              <a:t>augmented reality</a:t>
            </a:r>
            <a:r>
              <a:rPr lang="en-US" dirty="0" smtClean="0">
                <a:latin typeface="Times New Roman" pitchFamily="18" charset="0"/>
                <a:cs typeface="Times New Roman" pitchFamily="18" charset="0"/>
              </a:rPr>
              <a:t> can allow people with disabilities to experience places and tasks that are otherwise unavailable to them. A person in a wheelchair can play a basketball game with the aid of </a:t>
            </a:r>
            <a:r>
              <a:rPr lang="en-US" dirty="0" smtClean="0">
                <a:latin typeface="Times New Roman" pitchFamily="18" charset="0"/>
                <a:cs typeface="Times New Roman" pitchFamily="18" charset="0"/>
                <a:hlinkClick r:id="rId3"/>
              </a:rPr>
              <a:t>virtual reality games</a:t>
            </a:r>
            <a:r>
              <a:rPr lang="en-US" dirty="0" smtClean="0">
                <a:latin typeface="Times New Roman" pitchFamily="18" charset="0"/>
                <a:cs typeface="Times New Roman" pitchFamily="18" charset="0"/>
              </a:rPr>
              <a:t>. A person undergoing psychotherapy to confront a past event can do so safely in a virtual reality world without the fear of physical harm. </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Times New Roman" pitchFamily="18" charset="0"/>
                <a:cs typeface="Times New Roman" pitchFamily="18" charset="0"/>
              </a:rPr>
              <a:t>Outline</a:t>
            </a:r>
            <a:endParaRPr lang="en-US" dirty="0">
              <a:latin typeface="Times New Roman" pitchFamily="18" charset="0"/>
              <a:cs typeface="Times New Roman" pitchFamily="18" charset="0"/>
            </a:endParaRPr>
          </a:p>
        </p:txBody>
      </p:sp>
      <p:sp>
        <p:nvSpPr>
          <p:cNvPr id="3" name="Content Placeholder 2"/>
          <p:cNvSpPr>
            <a:spLocks noGrp="1"/>
          </p:cNvSpPr>
          <p:nvPr>
            <p:ph sz="quarter" idx="1"/>
          </p:nvPr>
        </p:nvSpPr>
        <p:spPr/>
        <p:txBody>
          <a:bodyPr/>
          <a:lstStyle/>
          <a:p>
            <a:pPr>
              <a:buFont typeface="Wingdings" pitchFamily="2" charset="2"/>
              <a:buChar char="Ø"/>
            </a:pPr>
            <a:r>
              <a:rPr lang="en-US" sz="3200" dirty="0" smtClean="0">
                <a:latin typeface="Times New Roman" pitchFamily="18" charset="0"/>
                <a:cs typeface="Times New Roman" pitchFamily="18" charset="0"/>
              </a:rPr>
              <a:t>Virtual Reality</a:t>
            </a:r>
          </a:p>
          <a:p>
            <a:pPr>
              <a:buFont typeface="Wingdings" pitchFamily="2" charset="2"/>
              <a:buChar char="Ø"/>
            </a:pPr>
            <a:r>
              <a:rPr lang="en-US" sz="3200" dirty="0" smtClean="0">
                <a:latin typeface="Times New Roman" pitchFamily="18" charset="0"/>
                <a:cs typeface="Times New Roman" pitchFamily="18" charset="0"/>
              </a:rPr>
              <a:t>Virtual World</a:t>
            </a:r>
          </a:p>
          <a:p>
            <a:pPr>
              <a:buFont typeface="Wingdings" pitchFamily="2" charset="2"/>
              <a:buChar char="Ø"/>
            </a:pPr>
            <a:r>
              <a:rPr lang="en-US" sz="3200" dirty="0" smtClean="0">
                <a:latin typeface="Times New Roman" pitchFamily="18" charset="0"/>
                <a:cs typeface="Times New Roman" pitchFamily="18" charset="0"/>
              </a:rPr>
              <a:t>Second Life</a:t>
            </a:r>
          </a:p>
          <a:p>
            <a:pPr>
              <a:buFont typeface="Wingdings" pitchFamily="2" charset="2"/>
              <a:buChar char="Ø"/>
            </a:pPr>
            <a:r>
              <a:rPr lang="en-US" sz="3200" dirty="0" smtClean="0">
                <a:latin typeface="Times New Roman" pitchFamily="18" charset="0"/>
                <a:cs typeface="Times New Roman" pitchFamily="18" charset="0"/>
              </a:rPr>
              <a:t>Pros &amp; Cons</a:t>
            </a:r>
          </a:p>
          <a:p>
            <a:pPr>
              <a:buFont typeface="Wingdings" pitchFamily="2" charset="2"/>
              <a:buChar char="Ø"/>
            </a:pPr>
            <a:r>
              <a:rPr lang="en-US" sz="3200" dirty="0" smtClean="0">
                <a:latin typeface="Times New Roman" pitchFamily="18" charset="0"/>
                <a:cs typeface="Times New Roman" pitchFamily="18" charset="0"/>
              </a:rPr>
              <a:t>How Second life Affects Real Life</a:t>
            </a:r>
          </a:p>
          <a:p>
            <a:pPr>
              <a:buFont typeface="Wingdings" pitchFamily="2" charset="2"/>
              <a:buChar char="Ø"/>
            </a:pPr>
            <a:r>
              <a:rPr lang="en-US" sz="3200" dirty="0" smtClean="0">
                <a:latin typeface="Times New Roman" pitchFamily="18" charset="0"/>
                <a:cs typeface="Times New Roman" pitchFamily="18" charset="0"/>
              </a:rPr>
              <a:t>Are we ready to live in a Virtual World?</a:t>
            </a:r>
          </a:p>
          <a:p>
            <a:pPr>
              <a:buFont typeface="Wingdings" pitchFamily="2" charset="2"/>
              <a:buChar char="Ø"/>
            </a:pPr>
            <a:endParaRPr lang="en-US" sz="3200" dirty="0" smtClean="0">
              <a:latin typeface="Times New Roman" pitchFamily="18" charset="0"/>
              <a:cs typeface="Times New Roman" pitchFamily="18" charset="0"/>
            </a:endParaRPr>
          </a:p>
          <a:p>
            <a:pPr>
              <a:buFont typeface="Wingdings" pitchFamily="2" charset="2"/>
              <a:buChar char="Ø"/>
            </a:pPr>
            <a:endParaRPr lang="en-US" sz="3200" dirty="0" smtClean="0">
              <a:latin typeface="Times New Roman" pitchFamily="18" charset="0"/>
              <a:cs typeface="Times New Roman" pitchFamily="18" charset="0"/>
            </a:endParaRPr>
          </a:p>
          <a:p>
            <a:endParaRPr lang="en-US"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Times New Roman" pitchFamily="18" charset="0"/>
                <a:cs typeface="Times New Roman" pitchFamily="18" charset="0"/>
              </a:rPr>
              <a:t>Virtual Reality - Pros</a:t>
            </a:r>
            <a:endParaRPr lang="en-US" dirty="0"/>
          </a:p>
        </p:txBody>
      </p:sp>
      <p:sp>
        <p:nvSpPr>
          <p:cNvPr id="3" name="Content Placeholder 2"/>
          <p:cNvSpPr>
            <a:spLocks noGrp="1"/>
          </p:cNvSpPr>
          <p:nvPr>
            <p:ph sz="quarter" idx="1"/>
          </p:nvPr>
        </p:nvSpPr>
        <p:spPr/>
        <p:txBody>
          <a:bodyPr/>
          <a:lstStyle/>
          <a:p>
            <a:pPr>
              <a:buFont typeface="Wingdings" pitchFamily="2" charset="2"/>
              <a:buChar char="§"/>
            </a:pPr>
            <a:r>
              <a:rPr lang="en-US" dirty="0">
                <a:latin typeface="Times New Roman" pitchFamily="18" charset="0"/>
                <a:cs typeface="Times New Roman" pitchFamily="18" charset="0"/>
              </a:rPr>
              <a:t>The advantages of virtual reality extend to the realms of </a:t>
            </a:r>
            <a:r>
              <a:rPr lang="en-US" b="1" dirty="0">
                <a:latin typeface="Times New Roman" pitchFamily="18" charset="0"/>
                <a:cs typeface="Times New Roman" pitchFamily="18" charset="0"/>
              </a:rPr>
              <a:t>design and architecture</a:t>
            </a:r>
            <a:r>
              <a:rPr lang="en-US" dirty="0">
                <a:latin typeface="Times New Roman" pitchFamily="18" charset="0"/>
                <a:cs typeface="Times New Roman" pitchFamily="18" charset="0"/>
              </a:rPr>
              <a:t>. Computer-aided design allows architects to build and envision a structure to eliminate any potential problems before money is spent actualizing the design. Fashion designers can put together fantastic creations and see how they move and look before mass-manufacturing their collection. Those who design safety features such as emergency exits or rescue equipment can see their designs in play without having to manufacture a </a:t>
            </a:r>
            <a:r>
              <a:rPr lang="en-US" dirty="0">
                <a:latin typeface="Times New Roman" pitchFamily="18" charset="0"/>
                <a:cs typeface="Times New Roman" pitchFamily="18" charset="0"/>
                <a:hlinkClick r:id="rId2"/>
              </a:rPr>
              <a:t>prototype</a:t>
            </a:r>
            <a:r>
              <a:rPr lang="en-US" dirty="0">
                <a:latin typeface="Times New Roman" pitchFamily="18" charset="0"/>
                <a:cs typeface="Times New Roman" pitchFamily="18" charset="0"/>
              </a:rPr>
              <a:t> and conduct costly testing.</a:t>
            </a:r>
            <a:endParaRPr lang="en-US" dirty="0"/>
          </a:p>
        </p:txBody>
      </p:sp>
    </p:spTree>
    <p:extLst>
      <p:ext uri="{BB962C8B-B14F-4D97-AF65-F5344CB8AC3E}">
        <p14:creationId xmlns:p14="http://schemas.microsoft.com/office/powerpoint/2010/main" xmlns="" val="341787645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Times New Roman" pitchFamily="18" charset="0"/>
                <a:cs typeface="Times New Roman" pitchFamily="18" charset="0"/>
              </a:rPr>
              <a:t>Virtual Reality - Pros</a:t>
            </a:r>
            <a:endParaRPr lang="en-US" dirty="0">
              <a:latin typeface="Times New Roman" pitchFamily="18" charset="0"/>
              <a:cs typeface="Times New Roman" pitchFamily="18" charset="0"/>
            </a:endParaRPr>
          </a:p>
        </p:txBody>
      </p:sp>
      <p:sp>
        <p:nvSpPr>
          <p:cNvPr id="3" name="Content Placeholder 2"/>
          <p:cNvSpPr>
            <a:spLocks noGrp="1"/>
          </p:cNvSpPr>
          <p:nvPr>
            <p:ph sz="quarter" idx="1"/>
          </p:nvPr>
        </p:nvSpPr>
        <p:spPr/>
        <p:txBody>
          <a:bodyPr>
            <a:normAutofit/>
          </a:bodyPr>
          <a:lstStyle/>
          <a:p>
            <a:pPr>
              <a:buFont typeface="Wingdings" pitchFamily="2" charset="2"/>
              <a:buChar char="§"/>
            </a:pPr>
            <a:r>
              <a:rPr lang="en-US" b="1" dirty="0" smtClean="0">
                <a:latin typeface="Times New Roman" pitchFamily="18" charset="0"/>
                <a:cs typeface="Times New Roman" pitchFamily="18" charset="0"/>
              </a:rPr>
              <a:t>Learning how to react to any given situation</a:t>
            </a:r>
            <a:r>
              <a:rPr lang="en-US" dirty="0" smtClean="0">
                <a:latin typeface="Times New Roman" pitchFamily="18" charset="0"/>
                <a:cs typeface="Times New Roman" pitchFamily="18" charset="0"/>
              </a:rPr>
              <a:t>, especially a life-or-death situation, is one of the prime advantages of virtual reality. Military exercises performed in a virtual reality environment save lives. Exercises designed to train military personnel allow service members to experience a high-pressure situation without the threat of danger or death. These exercises can be performed over and over again until the person feels comfortable and confident in that situation, a scenario that is improbable and not feasible when engaging in real-life training exercises. </a:t>
            </a:r>
          </a:p>
          <a:p>
            <a:pPr marL="0" indent="0">
              <a:buNone/>
            </a:pPr>
            <a:r>
              <a:rPr lang="en-US" dirty="0" smtClean="0">
                <a:latin typeface="Times New Roman" pitchFamily="18" charset="0"/>
                <a:cs typeface="Times New Roman" pitchFamily="18" charset="0"/>
              </a:rPr>
              <a:t> </a:t>
            </a:r>
          </a:p>
          <a:p>
            <a:endParaRPr lang="en-US" dirty="0" smtClean="0">
              <a:latin typeface="Times New Roman" pitchFamily="18" charset="0"/>
              <a:cs typeface="Times New Roman" pitchFamily="18" charset="0"/>
            </a:endParaRPr>
          </a:p>
          <a:p>
            <a:pPr>
              <a:buFont typeface="Wingdings" pitchFamily="2" charset="2"/>
              <a:buChar char="Ø"/>
            </a:pPr>
            <a:endParaRPr lang="en-US"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Times New Roman" pitchFamily="18" charset="0"/>
                <a:cs typeface="Times New Roman" pitchFamily="18" charset="0"/>
              </a:rPr>
              <a:t>Virtual Reality - Pros</a:t>
            </a:r>
            <a:endParaRPr lang="en-US" dirty="0">
              <a:latin typeface="Times New Roman" pitchFamily="18" charset="0"/>
              <a:cs typeface="Times New Roman" pitchFamily="18" charset="0"/>
            </a:endParaRPr>
          </a:p>
        </p:txBody>
      </p:sp>
      <p:sp>
        <p:nvSpPr>
          <p:cNvPr id="3" name="Content Placeholder 2"/>
          <p:cNvSpPr>
            <a:spLocks noGrp="1"/>
          </p:cNvSpPr>
          <p:nvPr>
            <p:ph sz="quarter" idx="1"/>
          </p:nvPr>
        </p:nvSpPr>
        <p:spPr/>
        <p:txBody>
          <a:bodyPr/>
          <a:lstStyle/>
          <a:p>
            <a:pPr>
              <a:buFont typeface="Wingdings" pitchFamily="2" charset="2"/>
              <a:buChar char="§"/>
            </a:pPr>
            <a:r>
              <a:rPr lang="en-US" b="1" dirty="0">
                <a:latin typeface="Times New Roman" pitchFamily="18" charset="0"/>
                <a:cs typeface="Times New Roman" pitchFamily="18" charset="0"/>
              </a:rPr>
              <a:t>Productivity</a:t>
            </a:r>
            <a:r>
              <a:rPr lang="en-US" dirty="0">
                <a:latin typeface="Times New Roman" pitchFamily="18" charset="0"/>
                <a:cs typeface="Times New Roman" pitchFamily="18" charset="0"/>
              </a:rPr>
              <a:t> also benefits from virtual reality. “</a:t>
            </a:r>
            <a:r>
              <a:rPr lang="en-US" dirty="0" err="1">
                <a:latin typeface="Times New Roman" pitchFamily="18" charset="0"/>
                <a:cs typeface="Times New Roman" pitchFamily="18" charset="0"/>
              </a:rPr>
              <a:t>Telepresence</a:t>
            </a:r>
            <a:r>
              <a:rPr lang="en-US" dirty="0">
                <a:latin typeface="Times New Roman" pitchFamily="18" charset="0"/>
                <a:cs typeface="Times New Roman" pitchFamily="18" charset="0"/>
              </a:rPr>
              <a:t>” refers to a type of technology that allows a person to feel as if he or she were present in another location. Used in the business world as a form of telecommunications, </a:t>
            </a:r>
            <a:r>
              <a:rPr lang="en-US" dirty="0" err="1">
                <a:latin typeface="Times New Roman" pitchFamily="18" charset="0"/>
                <a:cs typeface="Times New Roman" pitchFamily="18" charset="0"/>
              </a:rPr>
              <a:t>telepresence</a:t>
            </a:r>
            <a:r>
              <a:rPr lang="en-US" dirty="0">
                <a:latin typeface="Times New Roman" pitchFamily="18" charset="0"/>
                <a:cs typeface="Times New Roman" pitchFamily="18" charset="0"/>
              </a:rPr>
              <a:t> allows a person to conduct intimate business transactions in all corners of the world without ever leaving his place of residence.</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Times New Roman" pitchFamily="18" charset="0"/>
                <a:cs typeface="Times New Roman" pitchFamily="18" charset="0"/>
              </a:rPr>
              <a:t>Virtual Reality - Pros</a:t>
            </a:r>
            <a:endParaRPr lang="en-US" dirty="0">
              <a:latin typeface="Times New Roman" pitchFamily="18" charset="0"/>
              <a:cs typeface="Times New Roman" pitchFamily="18" charset="0"/>
            </a:endParaRPr>
          </a:p>
        </p:txBody>
      </p:sp>
      <p:sp>
        <p:nvSpPr>
          <p:cNvPr id="3" name="Content Placeholder 2"/>
          <p:cNvSpPr>
            <a:spLocks noGrp="1"/>
          </p:cNvSpPr>
          <p:nvPr>
            <p:ph sz="quarter" idx="1"/>
          </p:nvPr>
        </p:nvSpPr>
        <p:spPr/>
        <p:txBody>
          <a:bodyPr/>
          <a:lstStyle/>
          <a:p>
            <a:pPr lvl="1">
              <a:buFont typeface="Wingdings" pitchFamily="2" charset="2"/>
              <a:buChar char="§"/>
            </a:pPr>
            <a:r>
              <a:rPr lang="en-US" sz="2400" dirty="0" smtClean="0">
                <a:latin typeface="Times New Roman" pitchFamily="18" charset="0"/>
                <a:cs typeface="Times New Roman" pitchFamily="18" charset="0"/>
              </a:rPr>
              <a:t>It is great social way, users may find a common interests across the world</a:t>
            </a:r>
          </a:p>
          <a:p>
            <a:pPr lvl="1">
              <a:buFont typeface="Wingdings" pitchFamily="2" charset="2"/>
              <a:buChar char="§"/>
            </a:pPr>
            <a:r>
              <a:rPr lang="en-US" sz="2400" dirty="0" smtClean="0">
                <a:latin typeface="Times New Roman" pitchFamily="18" charset="0"/>
                <a:cs typeface="Times New Roman" pitchFamily="18" charset="0"/>
              </a:rPr>
              <a:t>Communication and learning will be more effective, productive, and more enjoyable.</a:t>
            </a:r>
          </a:p>
          <a:p>
            <a:pPr lvl="1">
              <a:buFont typeface="Wingdings" pitchFamily="2" charset="2"/>
              <a:buChar char="§"/>
            </a:pPr>
            <a:r>
              <a:rPr lang="en-US" sz="2400" dirty="0" smtClean="0">
                <a:latin typeface="Times New Roman" pitchFamily="18" charset="0"/>
                <a:cs typeface="Times New Roman" pitchFamily="18" charset="0"/>
              </a:rPr>
              <a:t>It enables users to interface with each other using a three dimensional environment through sight, sound, and touch.</a:t>
            </a:r>
          </a:p>
          <a:p>
            <a:pPr lvl="1">
              <a:buFont typeface="Wingdings" pitchFamily="2" charset="2"/>
              <a:buChar char="§"/>
            </a:pPr>
            <a:r>
              <a:rPr lang="en-US" sz="2400" dirty="0" smtClean="0">
                <a:latin typeface="Times New Roman" pitchFamily="18" charset="0"/>
                <a:cs typeface="Times New Roman" pitchFamily="18" charset="0"/>
              </a:rPr>
              <a:t>It will </a:t>
            </a:r>
            <a:r>
              <a:rPr lang="en-US" sz="2400" b="1" dirty="0" smtClean="0">
                <a:latin typeface="Times New Roman" pitchFamily="18" charset="0"/>
                <a:cs typeface="Times New Roman" pitchFamily="18" charset="0"/>
              </a:rPr>
              <a:t>improve some users’ skills </a:t>
            </a:r>
            <a:r>
              <a:rPr lang="en-US" sz="2400" dirty="0" smtClean="0">
                <a:latin typeface="Times New Roman" pitchFamily="18" charset="0"/>
                <a:cs typeface="Times New Roman" pitchFamily="18" charset="0"/>
              </a:rPr>
              <a:t>without causing any mistakes in real world.</a:t>
            </a:r>
          </a:p>
          <a:p>
            <a:pPr lvl="1">
              <a:buFont typeface="Wingdings" pitchFamily="2" charset="2"/>
              <a:buChar char="§"/>
            </a:pPr>
            <a:r>
              <a:rPr lang="en-US" sz="2400" dirty="0" smtClean="0">
                <a:latin typeface="Times New Roman" pitchFamily="18" charset="0"/>
                <a:cs typeface="Times New Roman" pitchFamily="18" charset="0"/>
              </a:rPr>
              <a:t>It helps </a:t>
            </a:r>
            <a:r>
              <a:rPr lang="en-US" sz="2400" b="1" dirty="0" smtClean="0">
                <a:latin typeface="Times New Roman" pitchFamily="18" charset="0"/>
                <a:cs typeface="Times New Roman" pitchFamily="18" charset="0"/>
              </a:rPr>
              <a:t>patients recover </a:t>
            </a:r>
            <a:r>
              <a:rPr lang="en-US" sz="2400" dirty="0" smtClean="0">
                <a:latin typeface="Times New Roman" pitchFamily="18" charset="0"/>
                <a:cs typeface="Times New Roman" pitchFamily="18" charset="0"/>
              </a:rPr>
              <a:t>from strokes, phobias and other illnesses.</a:t>
            </a:r>
          </a:p>
          <a:p>
            <a:pPr lvl="1">
              <a:buNone/>
            </a:pPr>
            <a:endParaRPr lang="en-US"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Times New Roman" pitchFamily="18" charset="0"/>
                <a:cs typeface="Times New Roman" pitchFamily="18" charset="0"/>
              </a:rPr>
              <a:t>Virtual Reality - Cons</a:t>
            </a:r>
            <a:endParaRPr lang="en-US" dirty="0">
              <a:latin typeface="Times New Roman" pitchFamily="18" charset="0"/>
              <a:cs typeface="Times New Roman" pitchFamily="18" charset="0"/>
            </a:endParaRPr>
          </a:p>
        </p:txBody>
      </p:sp>
      <p:sp>
        <p:nvSpPr>
          <p:cNvPr id="3" name="Content Placeholder 2"/>
          <p:cNvSpPr>
            <a:spLocks noGrp="1"/>
          </p:cNvSpPr>
          <p:nvPr>
            <p:ph sz="quarter" idx="1"/>
          </p:nvPr>
        </p:nvSpPr>
        <p:spPr/>
        <p:txBody>
          <a:bodyPr>
            <a:normAutofit/>
          </a:bodyPr>
          <a:lstStyle/>
          <a:p>
            <a:pPr>
              <a:buFont typeface="Wingdings" pitchFamily="2" charset="2"/>
              <a:buChar char="Ø"/>
            </a:pPr>
            <a:r>
              <a:rPr lang="en-US" dirty="0" smtClean="0">
                <a:latin typeface="Times New Roman" pitchFamily="18" charset="0"/>
                <a:cs typeface="Times New Roman" pitchFamily="18" charset="0"/>
              </a:rPr>
              <a:t>Cons</a:t>
            </a:r>
          </a:p>
          <a:p>
            <a:pPr lvl="1">
              <a:buFont typeface="Wingdings" pitchFamily="2" charset="2"/>
              <a:buChar char="§"/>
            </a:pPr>
            <a:r>
              <a:rPr lang="en-US" sz="2400" dirty="0" smtClean="0">
                <a:latin typeface="Times New Roman" pitchFamily="18" charset="0"/>
                <a:cs typeface="Times New Roman" pitchFamily="18" charset="0"/>
              </a:rPr>
              <a:t>an inescapable aspect of social life is the formation and maintenance of interpersonal relationships (</a:t>
            </a:r>
            <a:r>
              <a:rPr lang="en-US" sz="2400" dirty="0" err="1" smtClean="0">
                <a:latin typeface="Times New Roman" pitchFamily="18" charset="0"/>
                <a:cs typeface="Times New Roman" pitchFamily="18" charset="0"/>
              </a:rPr>
              <a:t>Biocca</a:t>
            </a:r>
            <a:r>
              <a:rPr lang="en-US" sz="2400" dirty="0" smtClean="0">
                <a:latin typeface="Times New Roman" pitchFamily="18" charset="0"/>
                <a:cs typeface="Times New Roman" pitchFamily="18" charset="0"/>
              </a:rPr>
              <a:t> and Levy 1995)</a:t>
            </a:r>
          </a:p>
          <a:p>
            <a:pPr lvl="1">
              <a:buFont typeface="Wingdings" pitchFamily="2" charset="2"/>
              <a:buChar char="§"/>
            </a:pPr>
            <a:endParaRPr lang="en-US" sz="2400" dirty="0" smtClean="0">
              <a:latin typeface="Times New Roman" pitchFamily="18" charset="0"/>
              <a:cs typeface="Times New Roman" pitchFamily="18" charset="0"/>
            </a:endParaRPr>
          </a:p>
          <a:p>
            <a:pPr lvl="1">
              <a:buFont typeface="Wingdings" pitchFamily="2" charset="2"/>
              <a:buChar char="§"/>
            </a:pPr>
            <a:r>
              <a:rPr lang="en-US" sz="2400" dirty="0" smtClean="0">
                <a:latin typeface="Times New Roman" pitchFamily="18" charset="0"/>
                <a:cs typeface="Times New Roman" pitchFamily="18" charset="0"/>
              </a:rPr>
              <a:t>interaction ought not be substituted for community (Mayer 1999)</a:t>
            </a:r>
          </a:p>
          <a:p>
            <a:pPr marL="365760" lvl="1" indent="0">
              <a:buNone/>
            </a:pPr>
            <a:endParaRPr lang="en-US" sz="2400" dirty="0" smtClean="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Times New Roman" pitchFamily="18" charset="0"/>
                <a:cs typeface="Times New Roman" pitchFamily="18" charset="0"/>
              </a:rPr>
              <a:t>Virtual Reality - Cons</a:t>
            </a:r>
            <a:endParaRPr lang="en-US" dirty="0">
              <a:latin typeface="Times New Roman" pitchFamily="18" charset="0"/>
              <a:cs typeface="Times New Roman" pitchFamily="18" charset="0"/>
            </a:endParaRPr>
          </a:p>
        </p:txBody>
      </p:sp>
      <p:sp>
        <p:nvSpPr>
          <p:cNvPr id="3" name="Content Placeholder 2"/>
          <p:cNvSpPr>
            <a:spLocks noGrp="1"/>
          </p:cNvSpPr>
          <p:nvPr>
            <p:ph sz="quarter" idx="1"/>
          </p:nvPr>
        </p:nvSpPr>
        <p:spPr/>
        <p:txBody>
          <a:bodyPr>
            <a:normAutofit/>
          </a:bodyPr>
          <a:lstStyle/>
          <a:p>
            <a:pPr lvl="1">
              <a:buFont typeface="Wingdings" pitchFamily="2" charset="2"/>
              <a:buChar char="§"/>
            </a:pPr>
            <a:r>
              <a:rPr lang="en-US" sz="2400" dirty="0" smtClean="0">
                <a:latin typeface="Times New Roman" pitchFamily="18" charset="0"/>
                <a:cs typeface="Times New Roman" pitchFamily="18" charset="0"/>
              </a:rPr>
              <a:t>VR will provide a communication environment in which the dangers of deception and the benefits of creativity are amplified beyond the levels that humans currently experience in their interpersonal interactions. (</a:t>
            </a:r>
            <a:r>
              <a:rPr lang="en-US" sz="2400" dirty="0" err="1" smtClean="0">
                <a:latin typeface="Times New Roman" pitchFamily="18" charset="0"/>
                <a:cs typeface="Times New Roman" pitchFamily="18" charset="0"/>
              </a:rPr>
              <a:t>Biocca</a:t>
            </a:r>
            <a:r>
              <a:rPr lang="en-US" sz="2400" dirty="0" smtClean="0">
                <a:latin typeface="Times New Roman" pitchFamily="18" charset="0"/>
                <a:cs typeface="Times New Roman" pitchFamily="18" charset="0"/>
              </a:rPr>
              <a:t> and Levy 1995)</a:t>
            </a:r>
          </a:p>
          <a:p>
            <a:pPr lvl="1">
              <a:buFont typeface="Wingdings" pitchFamily="2" charset="2"/>
              <a:buChar char="§"/>
            </a:pPr>
            <a:endParaRPr lang="en-US" sz="2400" dirty="0" smtClean="0">
              <a:latin typeface="Times New Roman" pitchFamily="18" charset="0"/>
              <a:cs typeface="Times New Roman" pitchFamily="18" charset="0"/>
            </a:endParaRPr>
          </a:p>
          <a:p>
            <a:pPr lvl="1">
              <a:buFont typeface="Wingdings" pitchFamily="2" charset="2"/>
              <a:buChar char="§"/>
            </a:pPr>
            <a:r>
              <a:rPr lang="en-US" sz="2400" dirty="0" smtClean="0">
                <a:latin typeface="Times New Roman" pitchFamily="18" charset="0"/>
                <a:cs typeface="Times New Roman" pitchFamily="18" charset="0"/>
              </a:rPr>
              <a:t>could lead to low self-esteem, feelings of worthlessness and insignificance, even self-destructive acts.</a:t>
            </a:r>
            <a:endParaRPr lang="en-US" sz="24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Times New Roman" pitchFamily="18" charset="0"/>
                <a:cs typeface="Times New Roman" pitchFamily="18" charset="0"/>
              </a:rPr>
              <a:t>Virtual Reality - Cons</a:t>
            </a:r>
            <a:endParaRPr lang="en-US" dirty="0">
              <a:latin typeface="Times New Roman" pitchFamily="18" charset="0"/>
              <a:cs typeface="Times New Roman" pitchFamily="18" charset="0"/>
            </a:endParaRPr>
          </a:p>
        </p:txBody>
      </p:sp>
      <p:sp>
        <p:nvSpPr>
          <p:cNvPr id="3" name="Content Placeholder 2"/>
          <p:cNvSpPr>
            <a:spLocks noGrp="1"/>
          </p:cNvSpPr>
          <p:nvPr>
            <p:ph sz="quarter" idx="1"/>
          </p:nvPr>
        </p:nvSpPr>
        <p:spPr/>
        <p:txBody>
          <a:bodyPr>
            <a:normAutofit/>
          </a:bodyPr>
          <a:lstStyle/>
          <a:p>
            <a:pPr>
              <a:buFont typeface="Wingdings" pitchFamily="2" charset="2"/>
              <a:buChar char="§"/>
            </a:pPr>
            <a:r>
              <a:rPr lang="en-US" dirty="0" smtClean="0">
                <a:latin typeface="Times New Roman" pitchFamily="18" charset="0"/>
                <a:cs typeface="Times New Roman" pitchFamily="18" charset="0"/>
              </a:rPr>
              <a:t>One of the largest disadvantages of virtual reality is that the technology required for an immersive or natural experience has remained elusive. </a:t>
            </a: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Times New Roman" pitchFamily="18" charset="0"/>
                <a:cs typeface="Times New Roman" pitchFamily="18" charset="0"/>
              </a:rPr>
              <a:t>Virtual Reality - Cons</a:t>
            </a:r>
            <a:endParaRPr lang="en-US" dirty="0">
              <a:latin typeface="Times New Roman" pitchFamily="18" charset="0"/>
              <a:cs typeface="Times New Roman" pitchFamily="18" charset="0"/>
            </a:endParaRPr>
          </a:p>
        </p:txBody>
      </p:sp>
      <p:sp>
        <p:nvSpPr>
          <p:cNvPr id="3" name="Content Placeholder 2"/>
          <p:cNvSpPr>
            <a:spLocks noGrp="1"/>
          </p:cNvSpPr>
          <p:nvPr>
            <p:ph sz="quarter" idx="1"/>
          </p:nvPr>
        </p:nvSpPr>
        <p:spPr/>
        <p:txBody>
          <a:bodyPr/>
          <a:lstStyle/>
          <a:p>
            <a:pPr>
              <a:buFont typeface="Wingdings" pitchFamily="2" charset="2"/>
              <a:buChar char="§"/>
            </a:pPr>
            <a:r>
              <a:rPr lang="en-US" dirty="0" smtClean="0">
                <a:latin typeface="Times New Roman" pitchFamily="18" charset="0"/>
                <a:cs typeface="Times New Roman" pitchFamily="18" charset="0"/>
              </a:rPr>
              <a:t>Even the most basic virtual reality </a:t>
            </a:r>
            <a:r>
              <a:rPr lang="en-US" b="1" dirty="0" smtClean="0">
                <a:latin typeface="Times New Roman" pitchFamily="18" charset="0"/>
                <a:cs typeface="Times New Roman" pitchFamily="18" charset="0"/>
              </a:rPr>
              <a:t>hardware and software highlights another of the disadvantages of virtual reality, namely the cost. </a:t>
            </a:r>
          </a:p>
          <a:p>
            <a:pPr marL="0" indent="0">
              <a:buNone/>
            </a:pPr>
            <a:r>
              <a:rPr lang="en-US" dirty="0">
                <a:latin typeface="Times New Roman" pitchFamily="18" charset="0"/>
                <a:cs typeface="Times New Roman" pitchFamily="18" charset="0"/>
              </a:rPr>
              <a:t> </a:t>
            </a:r>
            <a:r>
              <a:rPr lang="en-US" dirty="0" smtClean="0">
                <a:latin typeface="Times New Roman" pitchFamily="18" charset="0"/>
                <a:cs typeface="Times New Roman" pitchFamily="18" charset="0"/>
              </a:rPr>
              <a:t>   Any system that attempts to provide an immersive experience requires some type of display that will try to fool the human senses. These systems are very costly and can be problematic to use, largely because so few people have the technical knowledge to repair or maintain them. Additionally, most virtual reality systems are not readily interchangeable with different hardware, increasing the cost and reducing the long-term value of an initial investment in such a system.</a:t>
            </a:r>
          </a:p>
          <a:p>
            <a:pPr>
              <a:buNone/>
            </a:pPr>
            <a:endParaRPr lang="en-US" dirty="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Times New Roman" pitchFamily="18" charset="0"/>
                <a:cs typeface="Times New Roman" pitchFamily="18" charset="0"/>
              </a:rPr>
              <a:t>Virtual Reality - Cons</a:t>
            </a:r>
            <a:endParaRPr lang="en-US" dirty="0">
              <a:latin typeface="Times New Roman" pitchFamily="18" charset="0"/>
              <a:cs typeface="Times New Roman" pitchFamily="18" charset="0"/>
            </a:endParaRPr>
          </a:p>
        </p:txBody>
      </p:sp>
      <p:sp>
        <p:nvSpPr>
          <p:cNvPr id="3" name="Content Placeholder 2"/>
          <p:cNvSpPr>
            <a:spLocks noGrp="1"/>
          </p:cNvSpPr>
          <p:nvPr>
            <p:ph sz="quarter" idx="1"/>
          </p:nvPr>
        </p:nvSpPr>
        <p:spPr/>
        <p:txBody>
          <a:bodyPr>
            <a:normAutofit/>
          </a:bodyPr>
          <a:lstStyle/>
          <a:p>
            <a:pPr>
              <a:buFont typeface="Wingdings" pitchFamily="2" charset="2"/>
              <a:buChar char="§"/>
            </a:pPr>
            <a:r>
              <a:rPr lang="en-US" b="1" dirty="0" smtClean="0">
                <a:latin typeface="Times New Roman" pitchFamily="18" charset="0"/>
                <a:cs typeface="Times New Roman" pitchFamily="18" charset="0"/>
              </a:rPr>
              <a:t>Socially</a:t>
            </a:r>
            <a:r>
              <a:rPr lang="en-US" dirty="0" smtClean="0">
                <a:latin typeface="Times New Roman" pitchFamily="18" charset="0"/>
                <a:cs typeface="Times New Roman" pitchFamily="18" charset="0"/>
              </a:rPr>
              <a:t>, some of the disadvantages of virtual reality as entertainment have already started to surface, even without an experience that fully removes a person from his or her surrounding stimuli. One issue is social isolation, in which the user of virtual reality relies more on interactions that take place in a virtual world than on experiences in the real world. This lack of true, physical interaction has the potential to create incorrect associations that are not part of real social settings. The isolation could eventually cause depression, disassociation and other conditions, if it is severe enough.</a:t>
            </a:r>
          </a:p>
          <a:p>
            <a:pPr>
              <a:buFont typeface="Wingdings" pitchFamily="2" charset="2"/>
              <a:buChar char="Ø"/>
            </a:pPr>
            <a:endParaRPr lang="en-US" dirty="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Times New Roman" pitchFamily="18" charset="0"/>
                <a:cs typeface="Times New Roman" pitchFamily="18" charset="0"/>
              </a:rPr>
              <a:t>Virtual Reality - Cons</a:t>
            </a:r>
            <a:endParaRPr lang="en-US" dirty="0">
              <a:latin typeface="Times New Roman" pitchFamily="18" charset="0"/>
              <a:cs typeface="Times New Roman" pitchFamily="18" charset="0"/>
            </a:endParaRPr>
          </a:p>
        </p:txBody>
      </p:sp>
      <p:sp>
        <p:nvSpPr>
          <p:cNvPr id="3" name="Content Placeholder 2"/>
          <p:cNvSpPr>
            <a:spLocks noGrp="1"/>
          </p:cNvSpPr>
          <p:nvPr>
            <p:ph sz="quarter" idx="1"/>
          </p:nvPr>
        </p:nvSpPr>
        <p:spPr/>
        <p:txBody>
          <a:bodyPr/>
          <a:lstStyle/>
          <a:p>
            <a:pPr>
              <a:buFont typeface="Wingdings" pitchFamily="2" charset="2"/>
              <a:buChar char="§"/>
            </a:pPr>
            <a:r>
              <a:rPr lang="en-US" dirty="0" smtClean="0">
                <a:latin typeface="Times New Roman" pitchFamily="18" charset="0"/>
                <a:cs typeface="Times New Roman" pitchFamily="18" charset="0"/>
              </a:rPr>
              <a:t>Another of the possible </a:t>
            </a:r>
            <a:r>
              <a:rPr lang="en-US" b="1" dirty="0" smtClean="0">
                <a:latin typeface="Times New Roman" pitchFamily="18" charset="0"/>
                <a:cs typeface="Times New Roman" pitchFamily="18" charset="0"/>
              </a:rPr>
              <a:t>psychological and social disadvantages of virtual reality is desensitization</a:t>
            </a:r>
            <a:r>
              <a:rPr lang="en-US" dirty="0" smtClean="0">
                <a:latin typeface="Times New Roman" pitchFamily="18" charset="0"/>
                <a:cs typeface="Times New Roman" pitchFamily="18" charset="0"/>
              </a:rPr>
              <a:t>. If some users were to use virtual reality for entertainment extensively, then they could run the risk of failing to recognize the true consequences for actions in which they are taking part or are viewing. When translated to the real world, in an extreme case, this could cause a lack of understanding of the effects of some actions when performed outside the virtual environment.</a:t>
            </a:r>
          </a:p>
          <a:p>
            <a:pPr>
              <a:buFont typeface="Wingdings" pitchFamily="2" charset="2"/>
              <a:buChar char="Ø"/>
            </a:pPr>
            <a:endParaRPr lang="en-US"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Times New Roman" pitchFamily="18" charset="0"/>
                <a:cs typeface="Times New Roman" pitchFamily="18" charset="0"/>
              </a:rPr>
              <a:t>Virtual Reality</a:t>
            </a:r>
            <a:endParaRPr lang="en-US" dirty="0">
              <a:latin typeface="Times New Roman" pitchFamily="18" charset="0"/>
              <a:cs typeface="Times New Roman" pitchFamily="18" charset="0"/>
            </a:endParaRPr>
          </a:p>
        </p:txBody>
      </p:sp>
      <p:sp>
        <p:nvSpPr>
          <p:cNvPr id="3" name="Content Placeholder 2"/>
          <p:cNvSpPr>
            <a:spLocks noGrp="1"/>
          </p:cNvSpPr>
          <p:nvPr>
            <p:ph sz="quarter" idx="1"/>
          </p:nvPr>
        </p:nvSpPr>
        <p:spPr/>
        <p:txBody>
          <a:bodyPr>
            <a:normAutofit/>
          </a:bodyPr>
          <a:lstStyle/>
          <a:p>
            <a:pPr>
              <a:buFont typeface="Wingdings" pitchFamily="2" charset="2"/>
              <a:buChar char="Ø"/>
            </a:pPr>
            <a:r>
              <a:rPr lang="en-US" dirty="0" smtClean="0">
                <a:latin typeface="Times New Roman" pitchFamily="18" charset="0"/>
                <a:cs typeface="Times New Roman" pitchFamily="18" charset="0"/>
              </a:rPr>
              <a:t>Virtual reality (VR) is a powerful technique that uses computer representations to transform people's sense of presence, so that they feel themselves to be in a virtual environment rather their current one. </a:t>
            </a:r>
          </a:p>
          <a:p>
            <a:pPr>
              <a:buFont typeface="Wingdings" pitchFamily="2" charset="2"/>
              <a:buChar char="Ø"/>
            </a:pPr>
            <a:endParaRPr lang="en-US" dirty="0" smtClean="0">
              <a:latin typeface="Times New Roman" pitchFamily="18" charset="0"/>
              <a:cs typeface="Times New Roman" pitchFamily="18" charset="0"/>
            </a:endParaRPr>
          </a:p>
          <a:p>
            <a:pPr>
              <a:buFont typeface="Wingdings" pitchFamily="2" charset="2"/>
              <a:buChar char="Ø"/>
            </a:pPr>
            <a:r>
              <a:rPr lang="en-US" dirty="0" smtClean="0">
                <a:latin typeface="Times New Roman" pitchFamily="18" charset="0"/>
                <a:cs typeface="Times New Roman" pitchFamily="18" charset="0"/>
              </a:rPr>
              <a:t>This presence-transforming function enables people's environments to be precisely manipulated in a way that is not possible in the psychological laboratory or the everyday world. </a:t>
            </a:r>
            <a:endParaRPr lang="en-US"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Times New Roman" pitchFamily="18" charset="0"/>
                <a:cs typeface="Times New Roman" pitchFamily="18" charset="0"/>
              </a:rPr>
              <a:t>Virtual Reality - Cons</a:t>
            </a:r>
            <a:endParaRPr lang="en-US" dirty="0">
              <a:latin typeface="Times New Roman" pitchFamily="18" charset="0"/>
              <a:cs typeface="Times New Roman" pitchFamily="18" charset="0"/>
            </a:endParaRPr>
          </a:p>
        </p:txBody>
      </p:sp>
      <p:sp>
        <p:nvSpPr>
          <p:cNvPr id="3" name="Content Placeholder 2"/>
          <p:cNvSpPr>
            <a:spLocks noGrp="1"/>
          </p:cNvSpPr>
          <p:nvPr>
            <p:ph sz="quarter" idx="1"/>
          </p:nvPr>
        </p:nvSpPr>
        <p:spPr/>
        <p:txBody>
          <a:bodyPr>
            <a:normAutofit/>
          </a:bodyPr>
          <a:lstStyle/>
          <a:p>
            <a:pPr lvl="1">
              <a:buFont typeface="Wingdings" pitchFamily="2" charset="2"/>
              <a:buChar char="§"/>
            </a:pPr>
            <a:r>
              <a:rPr lang="en-US" sz="2400" dirty="0" smtClean="0">
                <a:latin typeface="Times New Roman" pitchFamily="18" charset="0"/>
                <a:cs typeface="Times New Roman" pitchFamily="18" charset="0"/>
              </a:rPr>
              <a:t>It will decrease human interaction in the real world.</a:t>
            </a:r>
          </a:p>
          <a:p>
            <a:pPr lvl="1">
              <a:buFont typeface="Wingdings" pitchFamily="2" charset="2"/>
              <a:buChar char="§"/>
            </a:pPr>
            <a:r>
              <a:rPr lang="en-US" sz="2400" dirty="0" smtClean="0">
                <a:latin typeface="Times New Roman" pitchFamily="18" charset="0"/>
                <a:cs typeface="Times New Roman" pitchFamily="18" charset="0"/>
              </a:rPr>
              <a:t>The cost of creating a virtual reality system is too high.</a:t>
            </a:r>
          </a:p>
          <a:p>
            <a:pPr lvl="1">
              <a:buFont typeface="Wingdings" pitchFamily="2" charset="2"/>
              <a:buChar char="§"/>
            </a:pPr>
            <a:r>
              <a:rPr lang="en-US" sz="2400" b="1" dirty="0" smtClean="0">
                <a:latin typeface="Times New Roman" pitchFamily="18" charset="0"/>
                <a:cs typeface="Times New Roman" pitchFamily="18" charset="0"/>
              </a:rPr>
              <a:t>Training</a:t>
            </a:r>
            <a:r>
              <a:rPr lang="en-US" sz="2400" dirty="0" smtClean="0">
                <a:latin typeface="Times New Roman" pitchFamily="18" charset="0"/>
                <a:cs typeface="Times New Roman" pitchFamily="18" charset="0"/>
              </a:rPr>
              <a:t> with a VR environment does not have the same results as training in the real world.</a:t>
            </a:r>
          </a:p>
          <a:p>
            <a:pPr lvl="1">
              <a:buFont typeface="Wingdings" pitchFamily="2" charset="2"/>
              <a:buChar char="§"/>
            </a:pPr>
            <a:r>
              <a:rPr lang="en-US" sz="2400" b="1" dirty="0" smtClean="0">
                <a:latin typeface="Times New Roman" pitchFamily="18" charset="0"/>
                <a:cs typeface="Times New Roman" pitchFamily="18" charset="0"/>
              </a:rPr>
              <a:t>Programmers</a:t>
            </a:r>
            <a:r>
              <a:rPr lang="en-US" sz="2400" dirty="0" smtClean="0">
                <a:latin typeface="Times New Roman" pitchFamily="18" charset="0"/>
                <a:cs typeface="Times New Roman" pitchFamily="18" charset="0"/>
              </a:rPr>
              <a:t> are still grappling with how to interact with virtual environment</a:t>
            </a:r>
          </a:p>
          <a:p>
            <a:pPr lvl="1">
              <a:buFont typeface="Wingdings" pitchFamily="2" charset="2"/>
              <a:buChar char="§"/>
            </a:pPr>
            <a:r>
              <a:rPr lang="en-US" sz="2400" dirty="0" smtClean="0">
                <a:latin typeface="Times New Roman" pitchFamily="18" charset="0"/>
                <a:cs typeface="Times New Roman" pitchFamily="18" charset="0"/>
              </a:rPr>
              <a:t>If the virtual environment became much higher quality, they will become attractive to those wishing to </a:t>
            </a:r>
            <a:r>
              <a:rPr lang="en-US" sz="2400" b="1" dirty="0" smtClean="0">
                <a:latin typeface="Times New Roman" pitchFamily="18" charset="0"/>
                <a:cs typeface="Times New Roman" pitchFamily="18" charset="0"/>
              </a:rPr>
              <a:t>escape real life</a:t>
            </a:r>
            <a:r>
              <a:rPr lang="en-US" sz="2400" dirty="0" smtClean="0">
                <a:latin typeface="Times New Roman" pitchFamily="18" charset="0"/>
                <a:cs typeface="Times New Roman" pitchFamily="18" charset="0"/>
              </a:rPr>
              <a:t>.</a:t>
            </a:r>
            <a:endParaRPr lang="en-US" sz="24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Times New Roman" pitchFamily="18" charset="0"/>
                <a:cs typeface="Times New Roman" pitchFamily="18" charset="0"/>
              </a:rPr>
              <a:t>How Second life affects real life</a:t>
            </a:r>
            <a:endParaRPr lang="en-US" dirty="0">
              <a:latin typeface="Times New Roman" pitchFamily="18" charset="0"/>
              <a:cs typeface="Times New Roman" pitchFamily="18" charset="0"/>
            </a:endParaRPr>
          </a:p>
        </p:txBody>
      </p:sp>
      <p:sp>
        <p:nvSpPr>
          <p:cNvPr id="3" name="Content Placeholder 2"/>
          <p:cNvSpPr>
            <a:spLocks noGrp="1"/>
          </p:cNvSpPr>
          <p:nvPr>
            <p:ph sz="quarter" idx="1"/>
          </p:nvPr>
        </p:nvSpPr>
        <p:spPr/>
        <p:txBody>
          <a:bodyPr/>
          <a:lstStyle/>
          <a:p>
            <a:pPr>
              <a:buFont typeface="Wingdings" pitchFamily="2" charset="2"/>
              <a:buChar char="Ø"/>
            </a:pPr>
            <a:r>
              <a:rPr lang="en-US" dirty="0" smtClean="0">
                <a:latin typeface="Times New Roman" pitchFamily="18" charset="0"/>
                <a:cs typeface="Times New Roman" pitchFamily="18" charset="0"/>
              </a:rPr>
              <a:t>Research being done at Stanford University's </a:t>
            </a:r>
            <a:r>
              <a:rPr lang="en-US" u="sng" dirty="0" smtClean="0">
                <a:latin typeface="Times New Roman" pitchFamily="18" charset="0"/>
                <a:cs typeface="Times New Roman" pitchFamily="18" charset="0"/>
                <a:hlinkClick r:id="rId2"/>
              </a:rPr>
              <a:t>Virtual Human Interaction Lab (VHIL)</a:t>
            </a:r>
            <a:endParaRPr lang="en-US" u="sng" dirty="0" smtClean="0">
              <a:latin typeface="Times New Roman" pitchFamily="18" charset="0"/>
              <a:cs typeface="Times New Roman" pitchFamily="18" charset="0"/>
            </a:endParaRPr>
          </a:p>
          <a:p>
            <a:pPr>
              <a:buFont typeface="Wingdings" pitchFamily="2" charset="2"/>
              <a:buChar char="Ø"/>
            </a:pPr>
            <a:endParaRPr lang="en-US" u="sng" dirty="0" smtClean="0">
              <a:latin typeface="Times New Roman" pitchFamily="18" charset="0"/>
              <a:cs typeface="Times New Roman" pitchFamily="18" charset="0"/>
            </a:endParaRPr>
          </a:p>
          <a:p>
            <a:pPr>
              <a:buFont typeface="Wingdings" pitchFamily="2" charset="2"/>
              <a:buChar char="Ø"/>
            </a:pPr>
            <a:r>
              <a:rPr lang="en-US" dirty="0" smtClean="0">
                <a:latin typeface="Times New Roman" pitchFamily="18" charset="0"/>
                <a:cs typeface="Times New Roman" pitchFamily="18" charset="0"/>
              </a:rPr>
              <a:t>Jeremy </a:t>
            </a:r>
            <a:r>
              <a:rPr lang="en-US" dirty="0" err="1" smtClean="0">
                <a:latin typeface="Times New Roman" pitchFamily="18" charset="0"/>
                <a:cs typeface="Times New Roman" pitchFamily="18" charset="0"/>
              </a:rPr>
              <a:t>Bailenson</a:t>
            </a:r>
            <a:r>
              <a:rPr lang="en-US" dirty="0" smtClean="0">
                <a:latin typeface="Times New Roman" pitchFamily="18" charset="0"/>
                <a:cs typeface="Times New Roman" pitchFamily="18" charset="0"/>
              </a:rPr>
              <a:t>, head of the lab and an assistant professor of communication at Stanford, studies the way self-perception affects behavior. No surprise that what we think about ourselves affects the confidence with which we approach the world. What is a surprise is that this applies in the virtual world too. </a:t>
            </a:r>
          </a:p>
          <a:p>
            <a:pPr>
              <a:buFont typeface="Wingdings" pitchFamily="2" charset="2"/>
              <a:buChar char="Ø"/>
            </a:pPr>
            <a:endParaRPr lang="en-US" dirty="0"/>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Times New Roman" pitchFamily="18" charset="0"/>
                <a:cs typeface="Times New Roman" pitchFamily="18" charset="0"/>
              </a:rPr>
              <a:t>How Second life Affects Real Life</a:t>
            </a:r>
            <a:r>
              <a:rPr lang="en-US" sz="2800" dirty="0" smtClean="0">
                <a:latin typeface="Times New Roman" pitchFamily="18" charset="0"/>
                <a:cs typeface="Times New Roman" pitchFamily="18" charset="0"/>
              </a:rPr>
              <a:t/>
            </a:r>
            <a:br>
              <a:rPr lang="en-US" sz="2800" dirty="0" smtClean="0">
                <a:latin typeface="Times New Roman" pitchFamily="18" charset="0"/>
                <a:cs typeface="Times New Roman" pitchFamily="18" charset="0"/>
              </a:rPr>
            </a:br>
            <a:endParaRPr lang="en-US" dirty="0"/>
          </a:p>
        </p:txBody>
      </p:sp>
      <p:sp>
        <p:nvSpPr>
          <p:cNvPr id="3" name="Content Placeholder 2"/>
          <p:cNvSpPr>
            <a:spLocks noGrp="1"/>
          </p:cNvSpPr>
          <p:nvPr>
            <p:ph sz="quarter" idx="1"/>
          </p:nvPr>
        </p:nvSpPr>
        <p:spPr/>
        <p:txBody>
          <a:bodyPr>
            <a:normAutofit/>
          </a:bodyPr>
          <a:lstStyle/>
          <a:p>
            <a:pPr>
              <a:buFont typeface="Wingdings" pitchFamily="2" charset="2"/>
              <a:buChar char="Ø"/>
            </a:pPr>
            <a:r>
              <a:rPr lang="en-US" dirty="0" err="1" smtClean="0">
                <a:latin typeface="Times New Roman" pitchFamily="18" charset="0"/>
                <a:cs typeface="Times New Roman" pitchFamily="18" charset="0"/>
              </a:rPr>
              <a:t>Bailenson's</a:t>
            </a:r>
            <a:r>
              <a:rPr lang="en-US" dirty="0" smtClean="0">
                <a:latin typeface="Times New Roman" pitchFamily="18" charset="0"/>
                <a:cs typeface="Times New Roman" pitchFamily="18" charset="0"/>
              </a:rPr>
              <a:t> research suggests that the </a:t>
            </a:r>
            <a:r>
              <a:rPr lang="en-US" u="sng" dirty="0" smtClean="0">
                <a:latin typeface="Times New Roman" pitchFamily="18" charset="0"/>
                <a:cs typeface="Times New Roman" pitchFamily="18" charset="0"/>
                <a:hlinkClick r:id="rId2" tooltip="Click to Continue &gt; by Browse to Save"/>
              </a:rPr>
              <a:t>qualities</a:t>
            </a:r>
            <a:r>
              <a:rPr lang="en-US" dirty="0" smtClean="0">
                <a:latin typeface="Times New Roman" pitchFamily="18" charset="0"/>
                <a:cs typeface="Times New Roman" pitchFamily="18" charset="0"/>
              </a:rPr>
              <a:t> you acquire online — whether it's confidence or insecurity — can spill over and change your conduct in the real world, often without your awareness.</a:t>
            </a:r>
          </a:p>
          <a:p>
            <a:pPr>
              <a:buNone/>
            </a:pP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Bailenson</a:t>
            </a:r>
            <a:r>
              <a:rPr lang="en-US" dirty="0" smtClean="0">
                <a:latin typeface="Times New Roman" pitchFamily="18" charset="0"/>
                <a:cs typeface="Times New Roman" pitchFamily="18" charset="0"/>
              </a:rPr>
              <a:t> has found that even 90 seconds spent chatting it up with avatars is enough to elicit behavioral changes offline — at least in the short term. "When we cloak ourselves in avatars, it subtly alters the manner in which we behave," says </a:t>
            </a:r>
            <a:r>
              <a:rPr lang="en-US" dirty="0" err="1" smtClean="0">
                <a:latin typeface="Times New Roman" pitchFamily="18" charset="0"/>
                <a:cs typeface="Times New Roman" pitchFamily="18" charset="0"/>
              </a:rPr>
              <a:t>Bailenson</a:t>
            </a:r>
            <a:r>
              <a:rPr lang="en-US" dirty="0" smtClean="0">
                <a:latin typeface="Times New Roman" pitchFamily="18" charset="0"/>
                <a:cs typeface="Times New Roman" pitchFamily="18" charset="0"/>
              </a:rPr>
              <a:t>. "It's about self-perception and self-confidence.”</a:t>
            </a:r>
            <a:endParaRPr lang="en-US"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Times New Roman" pitchFamily="18" charset="0"/>
                <a:cs typeface="Times New Roman" pitchFamily="18" charset="0"/>
              </a:rPr>
              <a:t>How Second life Affects Real Life</a:t>
            </a:r>
            <a:r>
              <a:rPr lang="en-US" sz="2800" dirty="0" smtClean="0">
                <a:latin typeface="Times New Roman" pitchFamily="18" charset="0"/>
                <a:cs typeface="Times New Roman" pitchFamily="18" charset="0"/>
              </a:rPr>
              <a:t/>
            </a:r>
            <a:br>
              <a:rPr lang="en-US" sz="2800" dirty="0" smtClean="0">
                <a:latin typeface="Times New Roman" pitchFamily="18" charset="0"/>
                <a:cs typeface="Times New Roman" pitchFamily="18" charset="0"/>
              </a:rPr>
            </a:br>
            <a:endParaRPr lang="en-US" dirty="0"/>
          </a:p>
        </p:txBody>
      </p:sp>
      <p:sp>
        <p:nvSpPr>
          <p:cNvPr id="3" name="Content Placeholder 2"/>
          <p:cNvSpPr>
            <a:spLocks noGrp="1"/>
          </p:cNvSpPr>
          <p:nvPr>
            <p:ph sz="quarter" idx="1"/>
          </p:nvPr>
        </p:nvSpPr>
        <p:spPr/>
        <p:txBody>
          <a:bodyPr>
            <a:normAutofit/>
          </a:bodyPr>
          <a:lstStyle/>
          <a:p>
            <a:pPr>
              <a:buFont typeface="Wingdings" pitchFamily="2" charset="2"/>
              <a:buChar char="Ø"/>
            </a:pPr>
            <a:r>
              <a:rPr lang="en-US" dirty="0" smtClean="0">
                <a:latin typeface="Times New Roman" pitchFamily="18" charset="0"/>
                <a:cs typeface="Times New Roman" pitchFamily="18" charset="0"/>
              </a:rPr>
              <a:t>In one experiment, published in </a:t>
            </a:r>
            <a:r>
              <a:rPr lang="en-US" i="1" dirty="0" smtClean="0">
                <a:latin typeface="Times New Roman" pitchFamily="18" charset="0"/>
                <a:cs typeface="Times New Roman" pitchFamily="18" charset="0"/>
              </a:rPr>
              <a:t>Human Communication Research</a:t>
            </a:r>
            <a:r>
              <a:rPr lang="en-US" dirty="0" smtClean="0">
                <a:latin typeface="Times New Roman" pitchFamily="18" charset="0"/>
                <a:cs typeface="Times New Roman" pitchFamily="18" charset="0"/>
              </a:rPr>
              <a:t> last year, researchers assessed how an avatar's attractiveness affected human behavior, both online and off. </a:t>
            </a:r>
          </a:p>
          <a:p>
            <a:pPr>
              <a:buNone/>
            </a:pPr>
            <a:r>
              <a:rPr lang="en-US" dirty="0" smtClean="0">
                <a:latin typeface="Times New Roman" pitchFamily="18" charset="0"/>
                <a:cs typeface="Times New Roman" pitchFamily="18" charset="0"/>
              </a:rPr>
              <a:t>   Overall, subjects using good-looking avatars tended to display more confidence, friendliness and extroversion, just as in the real world</a:t>
            </a:r>
            <a:endParaRPr lang="en-US"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800" dirty="0" smtClean="0">
                <a:latin typeface="Times New Roman" pitchFamily="18" charset="0"/>
                <a:cs typeface="Times New Roman" pitchFamily="18" charset="0"/>
              </a:rPr>
              <a:t>How Second life Affects Real Life</a:t>
            </a:r>
            <a:br>
              <a:rPr lang="en-US" sz="2800" dirty="0" smtClean="0">
                <a:latin typeface="Times New Roman" pitchFamily="18" charset="0"/>
                <a:cs typeface="Times New Roman" pitchFamily="18" charset="0"/>
              </a:rPr>
            </a:br>
            <a:endParaRPr lang="en-US" dirty="0"/>
          </a:p>
        </p:txBody>
      </p:sp>
      <p:sp>
        <p:nvSpPr>
          <p:cNvPr id="3" name="Content Placeholder 2"/>
          <p:cNvSpPr>
            <a:spLocks noGrp="1"/>
          </p:cNvSpPr>
          <p:nvPr>
            <p:ph sz="quarter" idx="1"/>
          </p:nvPr>
        </p:nvSpPr>
        <p:spPr/>
        <p:txBody>
          <a:bodyPr>
            <a:normAutofit/>
          </a:bodyPr>
          <a:lstStyle/>
          <a:p>
            <a:pPr>
              <a:buFont typeface="Wingdings" pitchFamily="2" charset="2"/>
              <a:buChar char="Ø"/>
            </a:pPr>
            <a:r>
              <a:rPr lang="en-US" dirty="0" smtClean="0">
                <a:latin typeface="Times New Roman" pitchFamily="18" charset="0"/>
                <a:cs typeface="Times New Roman" pitchFamily="18" charset="0"/>
              </a:rPr>
              <a:t>Virtual behavior may even affect real-world health. </a:t>
            </a:r>
          </a:p>
          <a:p>
            <a:pPr>
              <a:buNone/>
            </a:pPr>
            <a:r>
              <a:rPr lang="en-US" dirty="0" smtClean="0">
                <a:latin typeface="Times New Roman" pitchFamily="18" charset="0"/>
                <a:cs typeface="Times New Roman" pitchFamily="18" charset="0"/>
              </a:rPr>
              <a:t>    Randomly assigned avatars to 75 volunteers and divided them into three groups: one group watched their look-alike avatars run on treadmills for about five and a half minutes; another group saw their virtual counterparts lounge around; and a third watched avatars who did not look like them, but were of the same age and gender, run on treadmills. A day later, they found that participants who watched avatars of their own likeness exercising had themselves exercised an hour more in the intervening 24-hour period than people in the other two groups</a:t>
            </a:r>
            <a:endParaRPr lang="en-US"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Times New Roman" pitchFamily="18" charset="0"/>
                <a:cs typeface="Times New Roman" pitchFamily="18" charset="0"/>
              </a:rPr>
              <a:t>Are we ready to live in a virtual world</a:t>
            </a:r>
            <a:endParaRPr lang="en-US" dirty="0">
              <a:latin typeface="Times New Roman" pitchFamily="18" charset="0"/>
              <a:cs typeface="Times New Roman" pitchFamily="18" charset="0"/>
            </a:endParaRPr>
          </a:p>
        </p:txBody>
      </p:sp>
      <p:sp>
        <p:nvSpPr>
          <p:cNvPr id="3" name="Content Placeholder 2"/>
          <p:cNvSpPr>
            <a:spLocks noGrp="1"/>
          </p:cNvSpPr>
          <p:nvPr>
            <p:ph sz="quarter" idx="1"/>
          </p:nvPr>
        </p:nvSpPr>
        <p:spPr/>
        <p:txBody>
          <a:bodyPr/>
          <a:lstStyle/>
          <a:p>
            <a:pPr>
              <a:buNone/>
            </a:pPr>
            <a:endParaRPr lang="en-US" dirty="0" smtClean="0"/>
          </a:p>
          <a:p>
            <a:pPr>
              <a:buNone/>
            </a:pPr>
            <a:endParaRPr lang="en-US" dirty="0" smtClean="0"/>
          </a:p>
          <a:p>
            <a:pPr>
              <a:buNone/>
            </a:pPr>
            <a:endParaRPr lang="en-US" dirty="0" smtClean="0"/>
          </a:p>
          <a:p>
            <a:pPr>
              <a:buNone/>
            </a:pPr>
            <a:endParaRPr lang="en-US" dirty="0" smtClean="0"/>
          </a:p>
          <a:p>
            <a:pPr>
              <a:buFont typeface="Wingdings" pitchFamily="2" charset="2"/>
              <a:buChar char="Ø"/>
            </a:pPr>
            <a:r>
              <a:rPr lang="en-US" dirty="0" smtClean="0">
                <a:latin typeface="Times New Roman" pitchFamily="18" charset="0"/>
                <a:cs typeface="Times New Roman" pitchFamily="18" charset="0"/>
              </a:rPr>
              <a:t>Are you really ready to live in a virtual, digitized world?</a:t>
            </a:r>
            <a:endParaRPr lang="en-US"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Times New Roman" pitchFamily="18" charset="0"/>
                <a:cs typeface="Times New Roman" pitchFamily="18" charset="0"/>
              </a:rPr>
              <a:t>Virtual Reality</a:t>
            </a:r>
            <a:endParaRPr lang="en-US" dirty="0">
              <a:latin typeface="Times New Roman" pitchFamily="18" charset="0"/>
              <a:cs typeface="Times New Roman" pitchFamily="18" charset="0"/>
            </a:endParaRPr>
          </a:p>
        </p:txBody>
      </p:sp>
      <p:sp>
        <p:nvSpPr>
          <p:cNvPr id="3" name="Content Placeholder 2"/>
          <p:cNvSpPr>
            <a:spLocks noGrp="1"/>
          </p:cNvSpPr>
          <p:nvPr>
            <p:ph sz="quarter" idx="1"/>
          </p:nvPr>
        </p:nvSpPr>
        <p:spPr/>
        <p:txBody>
          <a:bodyPr/>
          <a:lstStyle/>
          <a:p>
            <a:pPr>
              <a:buFont typeface="Wingdings" pitchFamily="2" charset="2"/>
              <a:buChar char="Ø"/>
            </a:pPr>
            <a:r>
              <a:rPr lang="en-US" dirty="0" smtClean="0">
                <a:latin typeface="Times New Roman" pitchFamily="18" charset="0"/>
                <a:cs typeface="Times New Roman" pitchFamily="18" charset="0"/>
              </a:rPr>
              <a:t>Virtual reality(VR) refers to computer-simulated environments that look, feel, sound and sometimes even smell like the real thing. As technology advances, virtual life becomes increasingly more lifelike and is applied across a broader range of fields from entertainment to medical therapeutics.</a:t>
            </a:r>
            <a:endParaRPr lang="en-US"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Times New Roman" pitchFamily="18" charset="0"/>
                <a:cs typeface="Times New Roman" pitchFamily="18" charset="0"/>
              </a:rPr>
              <a:t>Virtual World</a:t>
            </a:r>
            <a:endParaRPr lang="en-US" dirty="0">
              <a:latin typeface="Times New Roman" pitchFamily="18" charset="0"/>
              <a:cs typeface="Times New Roman" pitchFamily="18" charset="0"/>
            </a:endParaRPr>
          </a:p>
        </p:txBody>
      </p:sp>
      <p:sp>
        <p:nvSpPr>
          <p:cNvPr id="3" name="Content Placeholder 2"/>
          <p:cNvSpPr>
            <a:spLocks noGrp="1"/>
          </p:cNvSpPr>
          <p:nvPr>
            <p:ph sz="quarter" idx="1"/>
          </p:nvPr>
        </p:nvSpPr>
        <p:spPr>
          <a:xfrm>
            <a:off x="228600" y="1600200"/>
            <a:ext cx="7848600" cy="4873752"/>
          </a:xfrm>
        </p:spPr>
        <p:txBody>
          <a:bodyPr>
            <a:normAutofit/>
          </a:bodyPr>
          <a:lstStyle/>
          <a:p>
            <a:pPr algn="just">
              <a:buFont typeface="Wingdings" pitchFamily="2" charset="2"/>
              <a:buChar char="Ø"/>
            </a:pPr>
            <a:r>
              <a:rPr lang="en-US" dirty="0" smtClean="0">
                <a:latin typeface="Times New Roman" pitchFamily="18" charset="0"/>
                <a:cs typeface="Times New Roman" pitchFamily="18" charset="0"/>
              </a:rPr>
              <a:t>The emergence of social networks such as MySpace and </a:t>
            </a:r>
            <a:r>
              <a:rPr lang="en-US" dirty="0" err="1" smtClean="0">
                <a:latin typeface="Times New Roman" pitchFamily="18" charset="0"/>
                <a:cs typeface="Times New Roman" pitchFamily="18" charset="0"/>
              </a:rPr>
              <a:t>Facebook</a:t>
            </a:r>
            <a:r>
              <a:rPr lang="en-US" dirty="0" smtClean="0">
                <a:latin typeface="Times New Roman" pitchFamily="18" charset="0"/>
                <a:cs typeface="Times New Roman" pitchFamily="18" charset="0"/>
              </a:rPr>
              <a:t>, has resulted in new ways and channels for people to communicate and collaborate.</a:t>
            </a:r>
            <a:r>
              <a:rPr lang="en-US" dirty="0" smtClean="0">
                <a:cs typeface="Times New Roman" pitchFamily="18" charset="0"/>
              </a:rPr>
              <a:t> </a:t>
            </a:r>
          </a:p>
          <a:p>
            <a:pPr algn="just">
              <a:buFont typeface="Wingdings" pitchFamily="2" charset="2"/>
              <a:buChar char="Ø"/>
            </a:pPr>
            <a:endParaRPr lang="en-US" dirty="0" smtClean="0">
              <a:cs typeface="Times New Roman" pitchFamily="18" charset="0"/>
            </a:endParaRPr>
          </a:p>
          <a:p>
            <a:pPr algn="just">
              <a:buFont typeface="Wingdings" pitchFamily="2" charset="2"/>
              <a:buChar char="Ø"/>
            </a:pPr>
            <a:r>
              <a:rPr lang="en-US" dirty="0" smtClean="0">
                <a:latin typeface="Times New Roman" pitchFamily="18" charset="0"/>
                <a:cs typeface="Times New Roman" pitchFamily="18" charset="0"/>
              </a:rPr>
              <a:t>The graphical, three-dimensional technology of Virtual World create a new stage of collaboration, communication with an even higher level of interaction and complexity</a:t>
            </a:r>
            <a:r>
              <a:rPr lang="en-US" dirty="0" smtClean="0">
                <a:cs typeface="Times New Roman" pitchFamily="18" charset="0"/>
              </a:rPr>
              <a:t>. </a:t>
            </a:r>
          </a:p>
          <a:p>
            <a:pPr>
              <a:buFont typeface="Wingdings" pitchFamily="2" charset="2"/>
              <a:buChar char="Ø"/>
            </a:pPr>
            <a:endParaRPr lang="en-US"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Times New Roman" pitchFamily="18" charset="0"/>
                <a:cs typeface="Times New Roman" pitchFamily="18" charset="0"/>
              </a:rPr>
              <a:t>Virtual World</a:t>
            </a:r>
            <a:endParaRPr lang="en-US" dirty="0">
              <a:latin typeface="Times New Roman" pitchFamily="18" charset="0"/>
              <a:cs typeface="Times New Roman" pitchFamily="18" charset="0"/>
            </a:endParaRPr>
          </a:p>
        </p:txBody>
      </p:sp>
      <p:sp>
        <p:nvSpPr>
          <p:cNvPr id="3" name="Content Placeholder 2"/>
          <p:cNvSpPr>
            <a:spLocks noGrp="1"/>
          </p:cNvSpPr>
          <p:nvPr>
            <p:ph sz="quarter" idx="1"/>
          </p:nvPr>
        </p:nvSpPr>
        <p:spPr>
          <a:xfrm>
            <a:off x="228600" y="1600200"/>
            <a:ext cx="7696200" cy="4873752"/>
          </a:xfrm>
        </p:spPr>
        <p:txBody>
          <a:bodyPr>
            <a:normAutofit lnSpcReduction="10000"/>
          </a:bodyPr>
          <a:lstStyle/>
          <a:p>
            <a:pPr>
              <a:buFont typeface="Wingdings" pitchFamily="2" charset="2"/>
              <a:buChar char="Ø"/>
            </a:pPr>
            <a:r>
              <a:rPr lang="en-US" dirty="0" smtClean="0">
                <a:latin typeface="Times New Roman" pitchFamily="18" charset="0"/>
                <a:cs typeface="Times New Roman" pitchFamily="18" charset="0"/>
              </a:rPr>
              <a:t>A persistent online environment that allows users to interact with one another and an artificial world through an agent in that world. The online part allows user with Internet access to log on to the Virtual World from any location</a:t>
            </a:r>
            <a:r>
              <a:rPr lang="en-US" sz="2200" dirty="0" smtClean="0">
                <a:latin typeface="Times New Roman" pitchFamily="18" charset="0"/>
                <a:cs typeface="Times New Roman" pitchFamily="18" charset="0"/>
              </a:rPr>
              <a:t>. </a:t>
            </a:r>
          </a:p>
          <a:p>
            <a:pPr>
              <a:buFont typeface="Wingdings" pitchFamily="2" charset="2"/>
              <a:buChar char="Ø"/>
            </a:pPr>
            <a:endParaRPr lang="en-US" dirty="0" smtClean="0"/>
          </a:p>
          <a:p>
            <a:pPr>
              <a:buFont typeface="Wingdings" pitchFamily="2" charset="2"/>
              <a:buChar char="Ø"/>
            </a:pPr>
            <a:r>
              <a:rPr lang="en-US" dirty="0" smtClean="0">
                <a:latin typeface="Times New Roman" pitchFamily="18" charset="0"/>
                <a:cs typeface="Times New Roman" pitchFamily="18" charset="0"/>
              </a:rPr>
              <a:t>The persistent part means the world continues to exist as a single instance whether a specific individual is logged on to the system. This means that while you are logged out of a virtual world, no one will see you but activity will go on around you and you will be in the same place you where when you log back on.</a:t>
            </a:r>
          </a:p>
          <a:p>
            <a:pPr>
              <a:buNone/>
            </a:pPr>
            <a:r>
              <a:rPr lang="en-US" dirty="0" smtClean="0"/>
              <a:t> </a:t>
            </a:r>
            <a:endParaRPr lang="en-US"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Times New Roman" pitchFamily="18" charset="0"/>
                <a:cs typeface="Times New Roman" pitchFamily="18" charset="0"/>
              </a:rPr>
              <a:t>Virtual World</a:t>
            </a:r>
            <a:endParaRPr lang="en-US" dirty="0">
              <a:latin typeface="Times New Roman" pitchFamily="18" charset="0"/>
              <a:cs typeface="Times New Roman" pitchFamily="18" charset="0"/>
            </a:endParaRPr>
          </a:p>
        </p:txBody>
      </p:sp>
      <p:sp>
        <p:nvSpPr>
          <p:cNvPr id="3" name="Content Placeholder 2"/>
          <p:cNvSpPr>
            <a:spLocks noGrp="1"/>
          </p:cNvSpPr>
          <p:nvPr>
            <p:ph sz="quarter" idx="1"/>
          </p:nvPr>
        </p:nvSpPr>
        <p:spPr/>
        <p:txBody>
          <a:bodyPr>
            <a:normAutofit/>
          </a:bodyPr>
          <a:lstStyle/>
          <a:p>
            <a:pPr>
              <a:buFont typeface="Wingdings" pitchFamily="2" charset="2"/>
              <a:buChar char="Ø"/>
            </a:pPr>
            <a:endParaRPr lang="en-US" dirty="0" smtClean="0">
              <a:latin typeface="Times New Roman" pitchFamily="18" charset="0"/>
              <a:cs typeface="Times New Roman" pitchFamily="18" charset="0"/>
            </a:endParaRPr>
          </a:p>
          <a:p>
            <a:pPr>
              <a:buFont typeface="Wingdings" pitchFamily="2" charset="2"/>
              <a:buChar char="Ø"/>
            </a:pPr>
            <a:r>
              <a:rPr lang="en-US" dirty="0" smtClean="0">
                <a:latin typeface="Times New Roman" pitchFamily="18" charset="0"/>
                <a:cs typeface="Times New Roman" pitchFamily="18" charset="0"/>
              </a:rPr>
              <a:t>In 2008, the Association of Virtual Worlds listed 250 Virtual Worlds, and the Gartner Group estimated that by 2011, 80 percent of active Internet users will be using Virtual World (Frank 2008, 2).</a:t>
            </a:r>
            <a:endParaRPr lang="en-US"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Times New Roman" pitchFamily="18" charset="0"/>
                <a:cs typeface="Times New Roman" pitchFamily="18" charset="0"/>
              </a:rPr>
              <a:t>Virtual World</a:t>
            </a:r>
            <a:endParaRPr lang="en-US" dirty="0">
              <a:latin typeface="Times New Roman" pitchFamily="18" charset="0"/>
              <a:cs typeface="Times New Roman" pitchFamily="18" charset="0"/>
            </a:endParaRPr>
          </a:p>
        </p:txBody>
      </p:sp>
      <p:sp>
        <p:nvSpPr>
          <p:cNvPr id="3" name="Content Placeholder 2"/>
          <p:cNvSpPr>
            <a:spLocks noGrp="1"/>
          </p:cNvSpPr>
          <p:nvPr>
            <p:ph sz="quarter" idx="1"/>
          </p:nvPr>
        </p:nvSpPr>
        <p:spPr/>
        <p:txBody>
          <a:bodyPr/>
          <a:lstStyle/>
          <a:p>
            <a:endParaRPr lang="en-US" dirty="0" smtClean="0"/>
          </a:p>
          <a:p>
            <a:pPr>
              <a:buFont typeface="Wingdings" pitchFamily="2" charset="2"/>
              <a:buChar char="Ø"/>
            </a:pPr>
            <a:r>
              <a:rPr lang="en-US" dirty="0" smtClean="0">
                <a:latin typeface="Times New Roman" pitchFamily="18" charset="0"/>
                <a:cs typeface="Times New Roman" pitchFamily="18" charset="0"/>
              </a:rPr>
              <a:t>There are basically two types of Virtual Worlds</a:t>
            </a:r>
          </a:p>
          <a:p>
            <a:pPr>
              <a:buFont typeface="Wingdings" pitchFamily="2" charset="2"/>
              <a:buChar char="Ø"/>
            </a:pPr>
            <a:endParaRPr lang="en-US" dirty="0" smtClean="0">
              <a:latin typeface="Times New Roman" pitchFamily="18" charset="0"/>
              <a:cs typeface="Times New Roman" pitchFamily="18" charset="0"/>
            </a:endParaRPr>
          </a:p>
          <a:p>
            <a:pPr lvl="1">
              <a:buFont typeface="Wingdings" pitchFamily="2" charset="2"/>
              <a:buChar char="ü"/>
            </a:pPr>
            <a:r>
              <a:rPr lang="en-US" sz="2400" dirty="0" smtClean="0">
                <a:latin typeface="Times New Roman" pitchFamily="18" charset="0"/>
                <a:cs typeface="Times New Roman" pitchFamily="18" charset="0"/>
              </a:rPr>
              <a:t>role playing worlds</a:t>
            </a:r>
          </a:p>
          <a:p>
            <a:pPr lvl="1">
              <a:buFont typeface="Wingdings" pitchFamily="2" charset="2"/>
              <a:buChar char="ü"/>
            </a:pPr>
            <a:endParaRPr lang="en-US" sz="2400" dirty="0" smtClean="0">
              <a:latin typeface="Times New Roman" pitchFamily="18" charset="0"/>
              <a:cs typeface="Times New Roman" pitchFamily="18" charset="0"/>
            </a:endParaRPr>
          </a:p>
          <a:p>
            <a:pPr lvl="1">
              <a:buFont typeface="Wingdings" pitchFamily="2" charset="2"/>
              <a:buChar char="ü"/>
            </a:pPr>
            <a:r>
              <a:rPr lang="en-US" sz="2400" dirty="0" smtClean="0">
                <a:latin typeface="Times New Roman" pitchFamily="18" charset="0"/>
                <a:cs typeface="Times New Roman" pitchFamily="18" charset="0"/>
              </a:rPr>
              <a:t>social worlds</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Times New Roman" pitchFamily="18" charset="0"/>
                <a:cs typeface="Times New Roman" pitchFamily="18" charset="0"/>
              </a:rPr>
              <a:t>role playing worlds</a:t>
            </a:r>
            <a:endParaRPr lang="en-US" dirty="0">
              <a:latin typeface="Times New Roman" pitchFamily="18" charset="0"/>
              <a:cs typeface="Times New Roman" pitchFamily="18" charset="0"/>
            </a:endParaRPr>
          </a:p>
        </p:txBody>
      </p:sp>
      <p:sp>
        <p:nvSpPr>
          <p:cNvPr id="3" name="Content Placeholder 2"/>
          <p:cNvSpPr>
            <a:spLocks noGrp="1"/>
          </p:cNvSpPr>
          <p:nvPr>
            <p:ph sz="quarter" idx="1"/>
          </p:nvPr>
        </p:nvSpPr>
        <p:spPr/>
        <p:txBody>
          <a:bodyPr/>
          <a:lstStyle/>
          <a:p>
            <a:pPr marL="274320" lvl="1">
              <a:spcBef>
                <a:spcPts val="600"/>
              </a:spcBef>
              <a:buSzPct val="70000"/>
              <a:buFont typeface="Wingdings" pitchFamily="2" charset="2"/>
              <a:buChar char="Ø"/>
            </a:pPr>
            <a:endParaRPr lang="en-US" dirty="0" smtClean="0"/>
          </a:p>
          <a:p>
            <a:pPr marL="274320" lvl="1">
              <a:spcBef>
                <a:spcPts val="600"/>
              </a:spcBef>
              <a:buSzPct val="70000"/>
              <a:buFont typeface="Wingdings" pitchFamily="2" charset="2"/>
              <a:buChar char="Ø"/>
            </a:pPr>
            <a:r>
              <a:rPr lang="en-US" sz="2400" dirty="0" smtClean="0">
                <a:latin typeface="Times New Roman" pitchFamily="18" charset="0"/>
                <a:cs typeface="Times New Roman" pitchFamily="18" charset="0"/>
              </a:rPr>
              <a:t>Entertainment or gaming is probably the most well known type of Virtual World</a:t>
            </a:r>
          </a:p>
          <a:p>
            <a:pPr marL="274320" lvl="1">
              <a:spcBef>
                <a:spcPts val="600"/>
              </a:spcBef>
              <a:buSzPct val="70000"/>
              <a:buFont typeface="Wingdings" pitchFamily="2" charset="2"/>
              <a:buChar char="Ø"/>
            </a:pPr>
            <a:endParaRPr lang="en-US" sz="2400" dirty="0" smtClean="0">
              <a:latin typeface="Times New Roman" pitchFamily="18" charset="0"/>
              <a:cs typeface="Times New Roman" pitchFamily="18" charset="0"/>
            </a:endParaRPr>
          </a:p>
          <a:p>
            <a:pPr marL="274320" lvl="1">
              <a:spcBef>
                <a:spcPts val="600"/>
              </a:spcBef>
              <a:buSzPct val="70000"/>
              <a:buFont typeface="Wingdings" pitchFamily="2" charset="2"/>
              <a:buChar char="Ø"/>
            </a:pPr>
            <a:r>
              <a:rPr lang="en-US" sz="2400" dirty="0" smtClean="0">
                <a:latin typeface="Times New Roman" pitchFamily="18" charset="0"/>
                <a:cs typeface="Times New Roman" pitchFamily="18" charset="0"/>
              </a:rPr>
              <a:t>The largest and most well known is the World of </a:t>
            </a:r>
            <a:r>
              <a:rPr lang="en-US" sz="2400" dirty="0" err="1" smtClean="0">
                <a:latin typeface="Times New Roman" pitchFamily="18" charset="0"/>
                <a:cs typeface="Times New Roman" pitchFamily="18" charset="0"/>
              </a:rPr>
              <a:t>WarCraft</a:t>
            </a:r>
            <a:r>
              <a:rPr lang="en-US" sz="2400" dirty="0" smtClean="0">
                <a:latin typeface="Times New Roman" pitchFamily="18" charset="0"/>
                <a:cs typeface="Times New Roman" pitchFamily="18" charset="0"/>
              </a:rPr>
              <a:t>.</a:t>
            </a:r>
          </a:p>
          <a:p>
            <a:endParaRPr lang="en-US" dirty="0"/>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Oriel">
  <a:themeElements>
    <a:clrScheme name="Oriel">
      <a:dk1>
        <a:sysClr val="windowText" lastClr="000000"/>
      </a:dk1>
      <a:lt1>
        <a:sysClr val="window" lastClr="FFFFFF"/>
      </a:lt1>
      <a:dk2>
        <a:srgbClr val="575F6D"/>
      </a:dk2>
      <a:lt2>
        <a:srgbClr val="FFF39D"/>
      </a:lt2>
      <a:accent1>
        <a:srgbClr val="FE8637"/>
      </a:accent1>
      <a:accent2>
        <a:srgbClr val="7598D9"/>
      </a:accent2>
      <a:accent3>
        <a:srgbClr val="B32C16"/>
      </a:accent3>
      <a:accent4>
        <a:srgbClr val="F5CD2D"/>
      </a:accent4>
      <a:accent5>
        <a:srgbClr val="AEBAD5"/>
      </a:accent5>
      <a:accent6>
        <a:srgbClr val="777C84"/>
      </a:accent6>
      <a:hlink>
        <a:srgbClr val="D2611C"/>
      </a:hlink>
      <a:folHlink>
        <a:srgbClr val="3B435B"/>
      </a:folHlink>
    </a:clrScheme>
    <a:fontScheme name="Oriel">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riel">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shade val="58000"/>
                <a:satMod val="125000"/>
              </a:schemeClr>
            </a:gs>
            <a:gs pos="40000">
              <a:schemeClr val="phClr">
                <a:tint val="90000"/>
                <a:shade val="90000"/>
                <a:satMod val="120000"/>
              </a:schemeClr>
            </a:gs>
            <a:gs pos="100000">
              <a:schemeClr val="phClr">
                <a:tint val="50000"/>
              </a:schemeClr>
            </a:gs>
          </a:gsLst>
          <a:lin ang="16200000" scaled="1"/>
        </a:gradFill>
        <a:blipFill>
          <a:blip xmlns:r="http://schemas.openxmlformats.org/officeDocument/2006/relationships" r:embed="rId1">
            <a:duotone>
              <a:schemeClr val="phClr">
                <a:shade val="80000"/>
              </a:schemeClr>
              <a:schemeClr val="phClr">
                <a:tint val="91000"/>
              </a:schemeClr>
            </a:duotone>
          </a:blip>
          <a:tile tx="0" ty="0" sx="40000" sy="50000" flip="y"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Oriel</Template>
  <TotalTime>467</TotalTime>
  <Words>1641</Words>
  <Application>Microsoft Office PowerPoint</Application>
  <PresentationFormat>On-screen Show (4:3)</PresentationFormat>
  <Paragraphs>145</Paragraphs>
  <Slides>35</Slides>
  <Notes>0</Notes>
  <HiddenSlides>0</HiddenSlides>
  <MMClips>0</MMClips>
  <ScaleCrop>false</ScaleCrop>
  <HeadingPairs>
    <vt:vector size="4" baseType="variant">
      <vt:variant>
        <vt:lpstr>Theme</vt:lpstr>
      </vt:variant>
      <vt:variant>
        <vt:i4>1</vt:i4>
      </vt:variant>
      <vt:variant>
        <vt:lpstr>Slide Titles</vt:lpstr>
      </vt:variant>
      <vt:variant>
        <vt:i4>35</vt:i4>
      </vt:variant>
    </vt:vector>
  </HeadingPairs>
  <TitlesOfParts>
    <vt:vector size="36" baseType="lpstr">
      <vt:lpstr>Oriel</vt:lpstr>
      <vt:lpstr>Virtual World  pros &amp; cons</vt:lpstr>
      <vt:lpstr>Outline</vt:lpstr>
      <vt:lpstr>Virtual Reality</vt:lpstr>
      <vt:lpstr>Virtual Reality</vt:lpstr>
      <vt:lpstr>Virtual World</vt:lpstr>
      <vt:lpstr>Virtual World</vt:lpstr>
      <vt:lpstr>Virtual World</vt:lpstr>
      <vt:lpstr>Virtual World</vt:lpstr>
      <vt:lpstr>role playing worlds</vt:lpstr>
      <vt:lpstr>Social worlds</vt:lpstr>
      <vt:lpstr>Virtual World Applications</vt:lpstr>
      <vt:lpstr>Medical</vt:lpstr>
      <vt:lpstr>Commercial</vt:lpstr>
      <vt:lpstr>Education</vt:lpstr>
      <vt:lpstr>Second Life</vt:lpstr>
      <vt:lpstr>Second Life</vt:lpstr>
      <vt:lpstr>Virtual Reality - Pros &amp; Cons</vt:lpstr>
      <vt:lpstr>Virtual Reality - Pros</vt:lpstr>
      <vt:lpstr>Virtual Reality - Pros</vt:lpstr>
      <vt:lpstr>Virtual Reality - Pros</vt:lpstr>
      <vt:lpstr>Virtual Reality - Pros</vt:lpstr>
      <vt:lpstr>Virtual Reality - Pros</vt:lpstr>
      <vt:lpstr>Virtual Reality - Pros</vt:lpstr>
      <vt:lpstr>Virtual Reality - Cons</vt:lpstr>
      <vt:lpstr>Virtual Reality - Cons</vt:lpstr>
      <vt:lpstr>Virtual Reality - Cons</vt:lpstr>
      <vt:lpstr>Virtual Reality - Cons</vt:lpstr>
      <vt:lpstr>Virtual Reality - Cons</vt:lpstr>
      <vt:lpstr>Virtual Reality - Cons</vt:lpstr>
      <vt:lpstr>Virtual Reality - Cons</vt:lpstr>
      <vt:lpstr>How Second life affects real life</vt:lpstr>
      <vt:lpstr>How Second life Affects Real Life </vt:lpstr>
      <vt:lpstr>How Second life Affects Real Life </vt:lpstr>
      <vt:lpstr>How Second life Affects Real Life </vt:lpstr>
      <vt:lpstr>Are we ready to live in a virtual world</vt:lpstr>
    </vt:vector>
  </TitlesOfParts>
  <Company>Grizli777</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Guest</dc:creator>
  <cp:lastModifiedBy>Guest</cp:lastModifiedBy>
  <cp:revision>64</cp:revision>
  <dcterms:created xsi:type="dcterms:W3CDTF">2013-04-15T19:11:06Z</dcterms:created>
  <dcterms:modified xsi:type="dcterms:W3CDTF">2013-04-16T14:07:39Z</dcterms:modified>
</cp:coreProperties>
</file>